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sldIdLst>
    <p:sldId id="280" r:id="rId2"/>
    <p:sldId id="256" r:id="rId3"/>
    <p:sldId id="257" r:id="rId4"/>
    <p:sldId id="258" r:id="rId5"/>
    <p:sldId id="259" r:id="rId6"/>
    <p:sldId id="260" r:id="rId7"/>
    <p:sldId id="261" r:id="rId8"/>
    <p:sldId id="266" r:id="rId9"/>
    <p:sldId id="267" r:id="rId10"/>
    <p:sldId id="268" r:id="rId11"/>
    <p:sldId id="270" r:id="rId12"/>
    <p:sldId id="271" r:id="rId13"/>
    <p:sldId id="291" r:id="rId14"/>
    <p:sldId id="272" r:id="rId15"/>
    <p:sldId id="281" r:id="rId16"/>
    <p:sldId id="282" r:id="rId17"/>
    <p:sldId id="283" r:id="rId18"/>
    <p:sldId id="273" r:id="rId19"/>
    <p:sldId id="274" r:id="rId20"/>
    <p:sldId id="275" r:id="rId21"/>
    <p:sldId id="288" r:id="rId22"/>
    <p:sldId id="289" r:id="rId23"/>
    <p:sldId id="276" r:id="rId24"/>
    <p:sldId id="284" r:id="rId25"/>
    <p:sldId id="285" r:id="rId26"/>
    <p:sldId id="286" r:id="rId27"/>
    <p:sldId id="277" r:id="rId28"/>
    <p:sldId id="27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12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489-B25C-4B0D-AFB2-68FA96E80424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0470DDC-AAA3-4ADA-9C7D-AA4FDDC6E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605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489-B25C-4B0D-AFB2-68FA96E80424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470DDC-AAA3-4ADA-9C7D-AA4FDDC6E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422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489-B25C-4B0D-AFB2-68FA96E80424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470DDC-AAA3-4ADA-9C7D-AA4FDDC6E3D4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250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489-B25C-4B0D-AFB2-68FA96E80424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470DDC-AAA3-4ADA-9C7D-AA4FDDC6E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381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489-B25C-4B0D-AFB2-68FA96E80424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470DDC-AAA3-4ADA-9C7D-AA4FDDC6E3D4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9204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489-B25C-4B0D-AFB2-68FA96E80424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470DDC-AAA3-4ADA-9C7D-AA4FDDC6E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426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489-B25C-4B0D-AFB2-68FA96E80424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0DDC-AAA3-4ADA-9C7D-AA4FDDC6E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352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489-B25C-4B0D-AFB2-68FA96E80424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0DDC-AAA3-4ADA-9C7D-AA4FDDC6E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78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489-B25C-4B0D-AFB2-68FA96E80424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0DDC-AAA3-4ADA-9C7D-AA4FDDC6E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724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489-B25C-4B0D-AFB2-68FA96E80424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470DDC-AAA3-4ADA-9C7D-AA4FDDC6E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27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489-B25C-4B0D-AFB2-68FA96E80424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470DDC-AAA3-4ADA-9C7D-AA4FDDC6E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09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489-B25C-4B0D-AFB2-68FA96E80424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470DDC-AAA3-4ADA-9C7D-AA4FDDC6E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67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489-B25C-4B0D-AFB2-68FA96E80424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0DDC-AAA3-4ADA-9C7D-AA4FDDC6E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686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489-B25C-4B0D-AFB2-68FA96E80424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0DDC-AAA3-4ADA-9C7D-AA4FDDC6E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42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489-B25C-4B0D-AFB2-68FA96E80424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70DDC-AAA3-4ADA-9C7D-AA4FDDC6E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27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AE489-B25C-4B0D-AFB2-68FA96E80424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470DDC-AAA3-4ADA-9C7D-AA4FDDC6E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41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52000"/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AE489-B25C-4B0D-AFB2-68FA96E80424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0470DDC-AAA3-4ADA-9C7D-AA4FDDC6E3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39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zniszona.me/program-podsticaja-razvoja-biznisa-biznis-zone/" TargetMode="External"/><Relationship Id="rId2" Type="http://schemas.openxmlformats.org/officeDocument/2006/relationships/hyperlink" Target="http://www.mipa.co.me/files/documents/1513766929-Uredba%20o%20podsticanju%20direktnih%20investicija%2028122015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rfcg.me/me/2015-01-13-12-23-55/program-podrske-za-modernizaciju-industrije" TargetMode="External"/><Relationship Id="rId5" Type="http://schemas.openxmlformats.org/officeDocument/2006/relationships/hyperlink" Target="http://www.azzk.me/dp/doc/Rjesenja/2017/2017-02-17_MEK_klasteri%202017.pdf" TargetMode="External"/><Relationship Id="rId4" Type="http://schemas.openxmlformats.org/officeDocument/2006/relationships/hyperlink" Target="http://www.podaci.net/_gCGO/propis/Uredba_o_subvencijama/U-szoknl04v1211-1340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zabljak.me/docs/1572606691-Katalog%20lokacija%20ponuda%20industrijskog%20zemljista%20u%20%20Opstini%20Zabljak-Catalog%20of%20location%20offers%20of%20industrial%20land%20%20in%20the%20%20Municipality%20of%20%20Zabljak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zabljak.me/docs/1572436994-Baza%20podataka%20%20greenfield%20lokacija-Greenfield%20location%20datebase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zabljak.me/docs/1573124574-Baza%20podataka%20%20brownfield%20%20lokacija-Brownfield%20location%20datebase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899138"/>
            <a:ext cx="8911687" cy="1266092"/>
          </a:xfr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/>
          </a:sp3d>
        </p:spPr>
        <p:txBody>
          <a:bodyPr/>
          <a:lstStyle/>
          <a:p>
            <a:r>
              <a:rPr lang="en-GB" dirty="0" smtClean="0"/>
              <a:t>                       </a:t>
            </a:r>
            <a:r>
              <a:rPr lang="en-GB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38100" dist="38100" dir="2700000" algn="tl">
                    <a:srgbClr val="92D050">
                      <a:alpha val="43000"/>
                    </a:srgbClr>
                  </a:outerShdw>
                </a:effectLst>
                <a:latin typeface="Bookman Old Style" panose="02050604050505020204" pitchFamily="18" charset="0"/>
              </a:rPr>
              <a:t>ŽABLJAK</a:t>
            </a:r>
            <a:endParaRPr lang="en-GB" b="1" dirty="0">
              <a:ln w="12700">
                <a:solidFill>
                  <a:schemeClr val="accent5"/>
                </a:solidFill>
                <a:prstDash val="solid"/>
              </a:ln>
              <a:solidFill>
                <a:schemeClr val="accent4"/>
              </a:solidFill>
              <a:effectLst>
                <a:outerShdw blurRad="38100" dist="38100" dir="2700000" algn="tl">
                  <a:srgbClr val="92D050">
                    <a:alpha val="43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589212" y="4234375"/>
            <a:ext cx="8915400" cy="1676846"/>
          </a:xfrm>
          <a:noFill/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rush Script MT" panose="03060802040406070304" pitchFamily="66" charset="0"/>
              </a:rPr>
              <a:t>“…</a:t>
            </a:r>
            <a:r>
              <a:rPr lang="en-GB" sz="44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rush Script MT" panose="03060802040406070304" pitchFamily="66" charset="0"/>
              </a:rPr>
              <a:t>na</a:t>
            </a:r>
            <a:r>
              <a:rPr lang="en-GB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rush Script MT" panose="03060802040406070304" pitchFamily="66" charset="0"/>
              </a:rPr>
              <a:t> </a:t>
            </a:r>
            <a:r>
              <a:rPr lang="en-GB" sz="44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rush Script MT" panose="03060802040406070304" pitchFamily="66" charset="0"/>
              </a:rPr>
              <a:t>plecima</a:t>
            </a:r>
            <a:r>
              <a:rPr lang="en-GB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rush Script MT" panose="03060802040406070304" pitchFamily="66" charset="0"/>
              </a:rPr>
              <a:t> </a:t>
            </a:r>
            <a:r>
              <a:rPr lang="en-GB" sz="44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rush Script MT" panose="03060802040406070304" pitchFamily="66" charset="0"/>
              </a:rPr>
              <a:t>uspavanog</a:t>
            </a:r>
            <a:r>
              <a:rPr lang="en-GB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rush Script MT" panose="03060802040406070304" pitchFamily="66" charset="0"/>
              </a:rPr>
              <a:t> diva…”</a:t>
            </a:r>
          </a:p>
          <a:p>
            <a:pPr marL="0" indent="0">
              <a:buNone/>
            </a:pPr>
            <a:r>
              <a:rPr lang="en-GB" sz="4400" dirty="0">
                <a:solidFill>
                  <a:schemeClr val="accent5">
                    <a:lumMod val="60000"/>
                    <a:lumOff val="40000"/>
                  </a:schemeClr>
                </a:solidFill>
                <a:latin typeface="Brush Script MT" panose="03060802040406070304" pitchFamily="66" charset="0"/>
              </a:rPr>
              <a:t> </a:t>
            </a:r>
            <a:r>
              <a:rPr lang="en-GB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rush Script MT" panose="03060802040406070304" pitchFamily="66" charset="0"/>
              </a:rPr>
              <a:t>            </a:t>
            </a:r>
            <a:r>
              <a:rPr lang="en-GB" sz="4400" dirty="0" err="1" smtClean="0">
                <a:solidFill>
                  <a:schemeClr val="tx1"/>
                </a:solidFill>
                <a:latin typeface="Brush Script MT" panose="03060802040406070304" pitchFamily="66" charset="0"/>
              </a:rPr>
              <a:t>novembar</a:t>
            </a:r>
            <a:r>
              <a:rPr lang="en-GB" sz="4400" dirty="0" smtClean="0">
                <a:solidFill>
                  <a:schemeClr val="tx1"/>
                </a:solidFill>
                <a:latin typeface="Brush Script MT" panose="03060802040406070304" pitchFamily="66" charset="0"/>
              </a:rPr>
              <a:t> 2019.</a:t>
            </a:r>
            <a:endParaRPr lang="en-GB" sz="4400" dirty="0">
              <a:solidFill>
                <a:schemeClr val="tx1"/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8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93896"/>
            <a:ext cx="8911687" cy="1195754"/>
          </a:xfrm>
        </p:spPr>
        <p:txBody>
          <a:bodyPr/>
          <a:lstStyle/>
          <a:p>
            <a:r>
              <a:rPr lang="en-GB" dirty="0"/>
              <a:t>Zašto </a:t>
            </a:r>
            <a:r>
              <a:rPr lang="en-GB" dirty="0" err="1"/>
              <a:t>investirati</a:t>
            </a:r>
            <a:r>
              <a:rPr lang="en-GB" dirty="0"/>
              <a:t> u </a:t>
            </a:r>
            <a:r>
              <a:rPr lang="en-GB" dirty="0" err="1"/>
              <a:t>Žabljak</a:t>
            </a:r>
            <a:r>
              <a:rPr lang="en-GB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6092"/>
            <a:ext cx="10515600" cy="5495315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GB" sz="8000" b="1" dirty="0" smtClean="0">
                <a:solidFill>
                  <a:schemeClr val="tx1"/>
                </a:solidFill>
              </a:rPr>
              <a:t>Olakšice/</a:t>
            </a:r>
            <a:r>
              <a:rPr lang="en-GB" sz="8000" b="1" dirty="0" err="1" smtClean="0">
                <a:solidFill>
                  <a:schemeClr val="tx1"/>
                </a:solidFill>
              </a:rPr>
              <a:t>podsticajne</a:t>
            </a:r>
            <a:r>
              <a:rPr lang="en-GB" sz="8000" b="1" dirty="0" smtClean="0">
                <a:solidFill>
                  <a:schemeClr val="tx1"/>
                </a:solidFill>
              </a:rPr>
              <a:t> </a:t>
            </a:r>
            <a:r>
              <a:rPr lang="en-GB" sz="8000" b="1" dirty="0" err="1" smtClean="0">
                <a:solidFill>
                  <a:schemeClr val="tx1"/>
                </a:solidFill>
              </a:rPr>
              <a:t>mjere</a:t>
            </a:r>
            <a:r>
              <a:rPr lang="en-GB" sz="8000" b="1" dirty="0" smtClean="0">
                <a:solidFill>
                  <a:schemeClr val="tx1"/>
                </a:solidFill>
              </a:rPr>
              <a:t> </a:t>
            </a:r>
            <a:r>
              <a:rPr lang="en-GB" sz="8000" b="1" dirty="0" err="1" smtClean="0">
                <a:solidFill>
                  <a:schemeClr val="tx1"/>
                </a:solidFill>
              </a:rPr>
              <a:t>koje</a:t>
            </a:r>
            <a:r>
              <a:rPr lang="en-GB" sz="8000" b="1" dirty="0" smtClean="0">
                <a:solidFill>
                  <a:schemeClr val="tx1"/>
                </a:solidFill>
              </a:rPr>
              <a:t> se nude </a:t>
            </a:r>
            <a:r>
              <a:rPr lang="en-GB" sz="8000" b="1" dirty="0" err="1" smtClean="0">
                <a:solidFill>
                  <a:schemeClr val="tx1"/>
                </a:solidFill>
              </a:rPr>
              <a:t>sa</a:t>
            </a:r>
            <a:r>
              <a:rPr lang="en-GB" sz="8000" b="1" dirty="0" smtClean="0">
                <a:solidFill>
                  <a:schemeClr val="tx1"/>
                </a:solidFill>
              </a:rPr>
              <a:t> </a:t>
            </a:r>
            <a:r>
              <a:rPr lang="en-GB" sz="8000" b="1" dirty="0" err="1" smtClean="0">
                <a:solidFill>
                  <a:schemeClr val="tx1"/>
                </a:solidFill>
              </a:rPr>
              <a:t>nivoa</a:t>
            </a:r>
            <a:r>
              <a:rPr lang="en-GB" sz="8000" b="1" dirty="0" smtClean="0">
                <a:solidFill>
                  <a:schemeClr val="tx1"/>
                </a:solidFill>
              </a:rPr>
              <a:t> </a:t>
            </a:r>
            <a:r>
              <a:rPr lang="en-GB" sz="8000" b="1" dirty="0" err="1" smtClean="0">
                <a:solidFill>
                  <a:schemeClr val="tx1"/>
                </a:solidFill>
              </a:rPr>
              <a:t>države</a:t>
            </a:r>
            <a:r>
              <a:rPr lang="en-GB" sz="8000" b="1" dirty="0" smtClean="0">
                <a:solidFill>
                  <a:schemeClr val="tx1"/>
                </a:solidFill>
              </a:rPr>
              <a:t> </a:t>
            </a:r>
            <a:r>
              <a:rPr lang="en-GB" sz="8000" b="1" dirty="0" err="1" smtClean="0">
                <a:solidFill>
                  <a:schemeClr val="tx1"/>
                </a:solidFill>
              </a:rPr>
              <a:t>za</a:t>
            </a:r>
            <a:r>
              <a:rPr lang="en-GB" sz="8000" b="1" dirty="0" smtClean="0">
                <a:solidFill>
                  <a:schemeClr val="tx1"/>
                </a:solidFill>
              </a:rPr>
              <a:t> </a:t>
            </a:r>
            <a:r>
              <a:rPr lang="en-GB" sz="8000" b="1" dirty="0" err="1" smtClean="0">
                <a:solidFill>
                  <a:schemeClr val="tx1"/>
                </a:solidFill>
              </a:rPr>
              <a:t>postojeće</a:t>
            </a:r>
            <a:r>
              <a:rPr lang="en-GB" sz="8000" b="1" dirty="0" smtClean="0">
                <a:solidFill>
                  <a:schemeClr val="tx1"/>
                </a:solidFill>
              </a:rPr>
              <a:t> </a:t>
            </a:r>
            <a:r>
              <a:rPr lang="en-GB" sz="8000" b="1" dirty="0" err="1" smtClean="0">
                <a:solidFill>
                  <a:schemeClr val="tx1"/>
                </a:solidFill>
              </a:rPr>
              <a:t>privrednike</a:t>
            </a:r>
            <a:r>
              <a:rPr lang="en-GB" sz="8000" b="1" dirty="0" smtClean="0">
                <a:solidFill>
                  <a:schemeClr val="tx1"/>
                </a:solidFill>
              </a:rPr>
              <a:t> </a:t>
            </a:r>
            <a:r>
              <a:rPr lang="en-GB" sz="8000" b="1" dirty="0" err="1" smtClean="0">
                <a:solidFill>
                  <a:schemeClr val="tx1"/>
                </a:solidFill>
              </a:rPr>
              <a:t>i</a:t>
            </a:r>
            <a:r>
              <a:rPr lang="en-GB" sz="8000" b="1" dirty="0" smtClean="0">
                <a:solidFill>
                  <a:schemeClr val="tx1"/>
                </a:solidFill>
              </a:rPr>
              <a:t> </a:t>
            </a:r>
            <a:r>
              <a:rPr lang="en-GB" sz="8000" b="1" dirty="0" err="1" smtClean="0">
                <a:solidFill>
                  <a:schemeClr val="tx1"/>
                </a:solidFill>
              </a:rPr>
              <a:t>nove</a:t>
            </a:r>
            <a:r>
              <a:rPr lang="en-GB" sz="8000" b="1" dirty="0" smtClean="0">
                <a:solidFill>
                  <a:schemeClr val="tx1"/>
                </a:solidFill>
              </a:rPr>
              <a:t> </a:t>
            </a:r>
            <a:r>
              <a:rPr lang="en-GB" sz="8000" b="1" dirty="0" err="1" smtClean="0">
                <a:solidFill>
                  <a:schemeClr val="tx1"/>
                </a:solidFill>
              </a:rPr>
              <a:t>investitore</a:t>
            </a:r>
            <a:endParaRPr lang="en-GB" sz="80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GB" sz="8000" b="1" dirty="0" smtClean="0">
              <a:solidFill>
                <a:schemeClr val="tx1"/>
              </a:solidFill>
            </a:endParaRPr>
          </a:p>
          <a:p>
            <a:pPr algn="just" fontAlgn="base"/>
            <a:r>
              <a:rPr lang="en-US" sz="6400" b="1" dirty="0" err="1" smtClean="0">
                <a:solidFill>
                  <a:schemeClr val="tx1"/>
                </a:solidFill>
              </a:rPr>
              <a:t>Linkovi</a:t>
            </a:r>
            <a:r>
              <a:rPr lang="en-US" sz="6400" b="1" dirty="0" smtClean="0">
                <a:solidFill>
                  <a:schemeClr val="tx1"/>
                </a:solidFill>
              </a:rPr>
              <a:t> </a:t>
            </a:r>
            <a:r>
              <a:rPr lang="en-US" sz="6400" b="1" dirty="0" err="1" smtClean="0">
                <a:solidFill>
                  <a:schemeClr val="tx1"/>
                </a:solidFill>
              </a:rPr>
              <a:t>na</a:t>
            </a:r>
            <a:r>
              <a:rPr lang="en-US" sz="6400" b="1" dirty="0" smtClean="0">
                <a:solidFill>
                  <a:schemeClr val="tx1"/>
                </a:solidFill>
              </a:rPr>
              <a:t> </a:t>
            </a:r>
            <a:r>
              <a:rPr lang="en-US" sz="6400" b="1" dirty="0" err="1" smtClean="0">
                <a:solidFill>
                  <a:schemeClr val="tx1"/>
                </a:solidFill>
              </a:rPr>
              <a:t>stranice</a:t>
            </a:r>
            <a:r>
              <a:rPr lang="en-US" sz="6400" b="1" dirty="0" smtClean="0">
                <a:solidFill>
                  <a:schemeClr val="tx1"/>
                </a:solidFill>
              </a:rPr>
              <a:t> </a:t>
            </a:r>
            <a:r>
              <a:rPr lang="en-US" sz="6400" b="1" dirty="0" err="1" smtClean="0">
                <a:solidFill>
                  <a:schemeClr val="tx1"/>
                </a:solidFill>
              </a:rPr>
              <a:t>državnih</a:t>
            </a:r>
            <a:r>
              <a:rPr lang="en-US" sz="6400" b="1" dirty="0" smtClean="0">
                <a:solidFill>
                  <a:schemeClr val="tx1"/>
                </a:solidFill>
              </a:rPr>
              <a:t> </a:t>
            </a:r>
            <a:r>
              <a:rPr lang="en-US" sz="6400" b="1" dirty="0" err="1" smtClean="0">
                <a:solidFill>
                  <a:schemeClr val="tx1"/>
                </a:solidFill>
              </a:rPr>
              <a:t>organa</a:t>
            </a:r>
            <a:r>
              <a:rPr lang="en-US" sz="6400" b="1" dirty="0" smtClean="0">
                <a:solidFill>
                  <a:schemeClr val="tx1"/>
                </a:solidFill>
              </a:rPr>
              <a:t>:</a:t>
            </a:r>
          </a:p>
          <a:p>
            <a:pPr marL="0" indent="0" algn="just" fontAlgn="base">
              <a:buNone/>
            </a:pPr>
            <a:endParaRPr lang="en-US" sz="6400" b="1" dirty="0" smtClean="0">
              <a:solidFill>
                <a:schemeClr val="tx1"/>
              </a:solidFill>
            </a:endParaRPr>
          </a:p>
          <a:p>
            <a:pPr algn="just" fontAlgn="base"/>
            <a:r>
              <a:rPr lang="en-US" sz="5600" b="1" i="1" dirty="0">
                <a:solidFill>
                  <a:schemeClr val="tx1"/>
                </a:solidFill>
              </a:rPr>
              <a:t>UREDBA O PODSTICANJU DIREKTNIH INVESTICIJA </a:t>
            </a:r>
            <a:r>
              <a:rPr lang="en-US" sz="5600" b="1" i="1" dirty="0"/>
              <a:t>- </a:t>
            </a:r>
            <a:r>
              <a:rPr lang="en-US" sz="5600" u="sng" dirty="0">
                <a:hlinkClick r:id="rId2"/>
              </a:rPr>
              <a:t>http://</a:t>
            </a:r>
            <a:r>
              <a:rPr lang="en-US" sz="5600" u="sng" dirty="0" smtClean="0">
                <a:hlinkClick r:id="rId2"/>
              </a:rPr>
              <a:t>www.mipa.co.me/files/documents/1513766929-Uredba%20o%20podsticanju%20direktnih%20investicija%2028122015.pdf</a:t>
            </a:r>
            <a:endParaRPr lang="en-US" sz="5600" u="sng" dirty="0" smtClean="0"/>
          </a:p>
          <a:p>
            <a:r>
              <a:rPr lang="en-US" sz="5600" b="1" i="1" dirty="0">
                <a:solidFill>
                  <a:schemeClr val="tx1"/>
                </a:solidFill>
              </a:rPr>
              <a:t>PROGRAM PODSTICAJA RAZVOJA </a:t>
            </a:r>
            <a:r>
              <a:rPr lang="en-US" sz="5600" b="1" i="1" dirty="0" smtClean="0">
                <a:solidFill>
                  <a:schemeClr val="tx1"/>
                </a:solidFill>
              </a:rPr>
              <a:t>BIZNISA</a:t>
            </a:r>
            <a:r>
              <a:rPr lang="en-GB" sz="5600" dirty="0">
                <a:solidFill>
                  <a:schemeClr val="tx1"/>
                </a:solidFill>
              </a:rPr>
              <a:t> </a:t>
            </a:r>
            <a:r>
              <a:rPr lang="en-GB" sz="5600" dirty="0" smtClean="0"/>
              <a:t>- </a:t>
            </a:r>
            <a:r>
              <a:rPr lang="en-US" sz="5600" u="sng" dirty="0" smtClean="0">
                <a:hlinkClick r:id="rId3"/>
              </a:rPr>
              <a:t>https</a:t>
            </a:r>
            <a:r>
              <a:rPr lang="en-US" sz="5600" u="sng" dirty="0">
                <a:hlinkClick r:id="rId3"/>
              </a:rPr>
              <a:t>://www.bizniszona.me/program-podsticaja-razvoja-biznisa-biznis-zone</a:t>
            </a:r>
            <a:r>
              <a:rPr lang="en-US" sz="5600" u="sng" dirty="0" smtClean="0">
                <a:hlinkClick r:id="rId3"/>
              </a:rPr>
              <a:t>/</a:t>
            </a:r>
            <a:endParaRPr lang="en-US" sz="5600" u="sng" dirty="0" smtClean="0"/>
          </a:p>
          <a:p>
            <a:r>
              <a:rPr lang="en-US" sz="5600" b="1" i="1" dirty="0">
                <a:solidFill>
                  <a:schemeClr val="tx1"/>
                </a:solidFill>
              </a:rPr>
              <a:t>ZAKON O SLOBODNIM </a:t>
            </a:r>
            <a:r>
              <a:rPr lang="en-US" sz="5600" b="1" i="1" dirty="0" smtClean="0">
                <a:solidFill>
                  <a:schemeClr val="tx1"/>
                </a:solidFill>
              </a:rPr>
              <a:t>ZONAMA</a:t>
            </a:r>
            <a:r>
              <a:rPr lang="en-GB" sz="5600" dirty="0">
                <a:solidFill>
                  <a:schemeClr val="tx1"/>
                </a:solidFill>
              </a:rPr>
              <a:t> </a:t>
            </a:r>
            <a:r>
              <a:rPr lang="en-GB" sz="5600" dirty="0" smtClean="0">
                <a:solidFill>
                  <a:schemeClr val="tx1"/>
                </a:solidFill>
              </a:rPr>
              <a:t>- </a:t>
            </a:r>
            <a:r>
              <a:rPr lang="en-US" sz="5600" dirty="0" smtClean="0">
                <a:solidFill>
                  <a:schemeClr val="tx1"/>
                </a:solidFill>
              </a:rPr>
              <a:t>(„</a:t>
            </a:r>
            <a:r>
              <a:rPr lang="en-US" sz="5600" dirty="0" err="1">
                <a:solidFill>
                  <a:schemeClr val="tx1"/>
                </a:solidFill>
              </a:rPr>
              <a:t>Službeni</a:t>
            </a:r>
            <a:r>
              <a:rPr lang="en-US" sz="5600" dirty="0">
                <a:solidFill>
                  <a:schemeClr val="tx1"/>
                </a:solidFill>
              </a:rPr>
              <a:t> list RCG“ br. 42/04 od 22 </a:t>
            </a:r>
            <a:r>
              <a:rPr lang="en-US" sz="5600" dirty="0" err="1">
                <a:solidFill>
                  <a:schemeClr val="tx1"/>
                </a:solidFill>
              </a:rPr>
              <a:t>juna</a:t>
            </a:r>
            <a:r>
              <a:rPr lang="en-US" sz="5600" dirty="0">
                <a:solidFill>
                  <a:schemeClr val="tx1"/>
                </a:solidFill>
              </a:rPr>
              <a:t> 2004 </a:t>
            </a:r>
            <a:r>
              <a:rPr lang="en-US" sz="5600" dirty="0" err="1">
                <a:solidFill>
                  <a:schemeClr val="tx1"/>
                </a:solidFill>
              </a:rPr>
              <a:t>godine</a:t>
            </a:r>
            <a:r>
              <a:rPr lang="en-US" sz="5600" dirty="0">
                <a:solidFill>
                  <a:schemeClr val="tx1"/>
                </a:solidFill>
              </a:rPr>
              <a:t>, “ </a:t>
            </a:r>
            <a:r>
              <a:rPr lang="en-US" sz="5600" dirty="0" err="1">
                <a:solidFill>
                  <a:schemeClr val="tx1"/>
                </a:solidFill>
              </a:rPr>
              <a:t>Službeni</a:t>
            </a:r>
            <a:r>
              <a:rPr lang="en-US" sz="5600" dirty="0">
                <a:solidFill>
                  <a:schemeClr val="tx1"/>
                </a:solidFill>
              </a:rPr>
              <a:t> list CG” : 11/07 od 13 </a:t>
            </a:r>
            <a:r>
              <a:rPr lang="en-US" sz="5600" dirty="0" err="1">
                <a:solidFill>
                  <a:schemeClr val="tx1"/>
                </a:solidFill>
              </a:rPr>
              <a:t>decembra</a:t>
            </a:r>
            <a:r>
              <a:rPr lang="en-US" sz="5600" dirty="0">
                <a:solidFill>
                  <a:schemeClr val="tx1"/>
                </a:solidFill>
              </a:rPr>
              <a:t> 2007 </a:t>
            </a:r>
            <a:r>
              <a:rPr lang="en-US" sz="5600" dirty="0" err="1">
                <a:solidFill>
                  <a:schemeClr val="tx1"/>
                </a:solidFill>
              </a:rPr>
              <a:t>godine</a:t>
            </a:r>
            <a:r>
              <a:rPr lang="en-US" sz="5600" dirty="0">
                <a:solidFill>
                  <a:schemeClr val="tx1"/>
                </a:solidFill>
              </a:rPr>
              <a:t>, 76/08 od 12. </a:t>
            </a:r>
            <a:r>
              <a:rPr lang="en-US" sz="5600" dirty="0" err="1">
                <a:solidFill>
                  <a:schemeClr val="tx1"/>
                </a:solidFill>
              </a:rPr>
              <a:t>decembra</a:t>
            </a:r>
            <a:r>
              <a:rPr lang="en-US" sz="5600" dirty="0">
                <a:solidFill>
                  <a:schemeClr val="tx1"/>
                </a:solidFill>
              </a:rPr>
              <a:t> 2008 </a:t>
            </a:r>
            <a:r>
              <a:rPr lang="en-US" sz="5600" dirty="0" err="1">
                <a:solidFill>
                  <a:schemeClr val="tx1"/>
                </a:solidFill>
              </a:rPr>
              <a:t>godine</a:t>
            </a:r>
            <a:r>
              <a:rPr lang="en-US" sz="5600" dirty="0">
                <a:solidFill>
                  <a:schemeClr val="tx1"/>
                </a:solidFill>
              </a:rPr>
              <a:t> </a:t>
            </a:r>
            <a:r>
              <a:rPr lang="en-US" sz="5600" dirty="0" err="1">
                <a:solidFill>
                  <a:schemeClr val="tx1"/>
                </a:solidFill>
              </a:rPr>
              <a:t>i</a:t>
            </a:r>
            <a:r>
              <a:rPr lang="en-US" sz="5600" dirty="0">
                <a:solidFill>
                  <a:schemeClr val="tx1"/>
                </a:solidFill>
              </a:rPr>
              <a:t> br. 40 od 30 </a:t>
            </a:r>
            <a:r>
              <a:rPr lang="en-US" sz="5600" dirty="0" err="1">
                <a:solidFill>
                  <a:schemeClr val="tx1"/>
                </a:solidFill>
              </a:rPr>
              <a:t>juna</a:t>
            </a:r>
            <a:r>
              <a:rPr lang="en-US" sz="5600" dirty="0">
                <a:solidFill>
                  <a:schemeClr val="tx1"/>
                </a:solidFill>
              </a:rPr>
              <a:t> 2016 </a:t>
            </a:r>
            <a:r>
              <a:rPr lang="en-US" sz="5600" dirty="0" err="1">
                <a:solidFill>
                  <a:schemeClr val="tx1"/>
                </a:solidFill>
              </a:rPr>
              <a:t>godine</a:t>
            </a:r>
            <a:r>
              <a:rPr lang="en-US" sz="56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5600" b="1" i="1" dirty="0">
                <a:solidFill>
                  <a:schemeClr val="tx1"/>
                </a:solidFill>
              </a:rPr>
              <a:t>UREDBA  O  </a:t>
            </a:r>
            <a:r>
              <a:rPr lang="en-US" sz="5600" b="1" i="1" dirty="0" smtClean="0">
                <a:solidFill>
                  <a:schemeClr val="tx1"/>
                </a:solidFill>
              </a:rPr>
              <a:t>SUBVENCIJAMA  </a:t>
            </a:r>
            <a:r>
              <a:rPr lang="en-US" sz="5600" b="1" i="1" dirty="0">
                <a:solidFill>
                  <a:schemeClr val="tx1"/>
                </a:solidFill>
              </a:rPr>
              <a:t>ZA  </a:t>
            </a:r>
            <a:r>
              <a:rPr lang="en-US" sz="5600" b="1" i="1" dirty="0" smtClean="0">
                <a:solidFill>
                  <a:schemeClr val="tx1"/>
                </a:solidFill>
              </a:rPr>
              <a:t>ZAPOŠLJAVANJE  </a:t>
            </a:r>
            <a:r>
              <a:rPr lang="en-US" sz="5600" b="1" i="1" dirty="0">
                <a:solidFill>
                  <a:schemeClr val="tx1"/>
                </a:solidFill>
              </a:rPr>
              <a:t>ODREĐENIH KATEGORIJA  NEZAPOSLENIH  </a:t>
            </a:r>
            <a:r>
              <a:rPr lang="en-US" sz="5600" b="1" i="1" dirty="0" smtClean="0">
                <a:solidFill>
                  <a:schemeClr val="tx1"/>
                </a:solidFill>
              </a:rPr>
              <a:t>LICA</a:t>
            </a:r>
            <a:r>
              <a:rPr lang="en-GB" sz="5600" dirty="0">
                <a:solidFill>
                  <a:schemeClr val="tx1"/>
                </a:solidFill>
              </a:rPr>
              <a:t> </a:t>
            </a:r>
            <a:r>
              <a:rPr lang="en-GB" sz="5600" dirty="0" smtClean="0">
                <a:solidFill>
                  <a:schemeClr val="tx1"/>
                </a:solidFill>
              </a:rPr>
              <a:t>- </a:t>
            </a:r>
            <a:r>
              <a:rPr lang="en-US" sz="5600" u="sng" dirty="0" smtClean="0">
                <a:hlinkClick r:id="rId4"/>
              </a:rPr>
              <a:t>http</a:t>
            </a:r>
            <a:r>
              <a:rPr lang="en-US" sz="5600" u="sng" dirty="0">
                <a:hlinkClick r:id="rId4"/>
              </a:rPr>
              <a:t>://www.podaci.net/_</a:t>
            </a:r>
            <a:r>
              <a:rPr lang="en-US" sz="5600" u="sng" dirty="0" smtClean="0">
                <a:hlinkClick r:id="rId4"/>
              </a:rPr>
              <a:t>gCGO/propis/Uredba_o_subvencijama/U-szoknl04v1211-1340.html</a:t>
            </a:r>
            <a:endParaRPr lang="en-US" sz="5600" u="sng" dirty="0" smtClean="0"/>
          </a:p>
          <a:p>
            <a:r>
              <a:rPr lang="en-US" sz="5600" b="1" i="1" dirty="0">
                <a:solidFill>
                  <a:schemeClr val="tx1"/>
                </a:solidFill>
              </a:rPr>
              <a:t>PROGRAM PODSTICAJA KLASTERA U CRNOJ GORI ZA PERIOD 2017-2020. </a:t>
            </a:r>
            <a:r>
              <a:rPr lang="en-US" sz="5600" b="1" i="1" dirty="0" smtClean="0">
                <a:solidFill>
                  <a:schemeClr val="tx1"/>
                </a:solidFill>
              </a:rPr>
              <a:t>GODINA</a:t>
            </a:r>
            <a:r>
              <a:rPr lang="en-GB" sz="5600" dirty="0">
                <a:solidFill>
                  <a:schemeClr val="tx1"/>
                </a:solidFill>
              </a:rPr>
              <a:t> </a:t>
            </a:r>
            <a:r>
              <a:rPr lang="en-GB" sz="5600" dirty="0" smtClean="0">
                <a:solidFill>
                  <a:schemeClr val="tx1"/>
                </a:solidFill>
              </a:rPr>
              <a:t>- </a:t>
            </a:r>
            <a:r>
              <a:rPr lang="en-US" sz="5600" u="sng" dirty="0" smtClean="0">
                <a:hlinkClick r:id="rId5"/>
              </a:rPr>
              <a:t>http</a:t>
            </a:r>
            <a:r>
              <a:rPr lang="en-US" sz="5600" u="sng" dirty="0">
                <a:hlinkClick r:id="rId5"/>
              </a:rPr>
              <a:t>://</a:t>
            </a:r>
            <a:r>
              <a:rPr lang="en-US" sz="5600" u="sng" dirty="0" smtClean="0">
                <a:hlinkClick r:id="rId5"/>
              </a:rPr>
              <a:t>www.azzk.me/dp/doc/Rjesenja/2017/2017-02-17_MEK_klasteri%202017.pdf</a:t>
            </a:r>
            <a:endParaRPr lang="en-US" sz="5600" u="sng" dirty="0" smtClean="0"/>
          </a:p>
          <a:p>
            <a:r>
              <a:rPr lang="en-US" sz="5600" b="1" i="1" dirty="0">
                <a:solidFill>
                  <a:schemeClr val="tx1"/>
                </a:solidFill>
              </a:rPr>
              <a:t>PROGRAM PODRŠKE ZA MODERNIZACIJU </a:t>
            </a:r>
            <a:r>
              <a:rPr lang="en-US" sz="5600" b="1" i="1" dirty="0" smtClean="0">
                <a:solidFill>
                  <a:schemeClr val="tx1"/>
                </a:solidFill>
              </a:rPr>
              <a:t>INDUSTRIJE </a:t>
            </a:r>
            <a:r>
              <a:rPr lang="en-GB" sz="5600" dirty="0" smtClean="0">
                <a:solidFill>
                  <a:schemeClr val="tx1"/>
                </a:solidFill>
              </a:rPr>
              <a:t>- </a:t>
            </a:r>
            <a:r>
              <a:rPr lang="en-US" sz="5600" u="sng" dirty="0" smtClean="0">
                <a:hlinkClick r:id="rId6"/>
              </a:rPr>
              <a:t>https</a:t>
            </a:r>
            <a:r>
              <a:rPr lang="en-US" sz="5600" u="sng" dirty="0">
                <a:hlinkClick r:id="rId6"/>
              </a:rPr>
              <a:t>://www.irfcg.me/me/2015-01-13-12-23-55/program-podrske-za-modernizaciju-industrije</a:t>
            </a:r>
            <a:endParaRPr lang="en-GB" sz="5600" dirty="0"/>
          </a:p>
          <a:p>
            <a:endParaRPr lang="en-US" sz="5600" u="sng" dirty="0" smtClean="0"/>
          </a:p>
          <a:p>
            <a:endParaRPr lang="en-GB" sz="5600" dirty="0"/>
          </a:p>
          <a:p>
            <a:endParaRPr lang="en-US" sz="5600" u="sng" dirty="0" smtClean="0"/>
          </a:p>
          <a:p>
            <a:endParaRPr lang="en-GB" sz="5600" dirty="0"/>
          </a:p>
          <a:p>
            <a:endParaRPr lang="en-GB" sz="5600" dirty="0">
              <a:solidFill>
                <a:schemeClr val="tx1"/>
              </a:solidFill>
            </a:endParaRPr>
          </a:p>
          <a:p>
            <a:endParaRPr lang="en-GB" sz="5600" dirty="0"/>
          </a:p>
          <a:p>
            <a:pPr algn="just" fontAlgn="base"/>
            <a:endParaRPr lang="en-GB" sz="5600" dirty="0"/>
          </a:p>
          <a:p>
            <a:pPr algn="just" fontAlgn="base"/>
            <a:endParaRPr lang="en-GB" sz="6400" dirty="0">
              <a:solidFill>
                <a:schemeClr val="tx1"/>
              </a:solidFill>
            </a:endParaRPr>
          </a:p>
          <a:p>
            <a:pPr algn="just"/>
            <a:r>
              <a:rPr lang="en-US" sz="6400" dirty="0">
                <a:solidFill>
                  <a:schemeClr val="tx1"/>
                </a:solidFill>
              </a:rPr>
              <a:t>	</a:t>
            </a:r>
            <a:r>
              <a:rPr lang="en-US" sz="6400" b="1" dirty="0" err="1">
                <a:solidFill>
                  <a:schemeClr val="tx1"/>
                </a:solidFill>
              </a:rPr>
              <a:t>Uredba</a:t>
            </a:r>
            <a:r>
              <a:rPr lang="en-US" sz="6400" b="1" dirty="0">
                <a:solidFill>
                  <a:schemeClr val="tx1"/>
                </a:solidFill>
              </a:rPr>
              <a:t> o </a:t>
            </a:r>
            <a:r>
              <a:rPr lang="en-US" sz="6400" b="1" dirty="0" err="1">
                <a:solidFill>
                  <a:schemeClr val="tx1"/>
                </a:solidFill>
              </a:rPr>
              <a:t>podsticanju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direktnih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investicija</a:t>
            </a:r>
            <a:r>
              <a:rPr lang="en-US" sz="6400" dirty="0"/>
              <a:t> </a:t>
            </a:r>
            <a:r>
              <a:rPr lang="en-US" sz="6400" b="1" dirty="0">
                <a:solidFill>
                  <a:schemeClr val="tx1"/>
                </a:solidFill>
              </a:rPr>
              <a:t>(„</a:t>
            </a:r>
            <a:r>
              <a:rPr lang="en-US" sz="6400" b="1" dirty="0" err="1">
                <a:solidFill>
                  <a:schemeClr val="tx1"/>
                </a:solidFill>
              </a:rPr>
              <a:t>Službeni</a:t>
            </a:r>
            <a:r>
              <a:rPr lang="en-US" sz="6400" b="1" dirty="0">
                <a:solidFill>
                  <a:schemeClr val="tx1"/>
                </a:solidFill>
              </a:rPr>
              <a:t> list </a:t>
            </a:r>
            <a:r>
              <a:rPr lang="en-US" sz="6400" b="1" dirty="0" err="1">
                <a:solidFill>
                  <a:schemeClr val="tx1"/>
                </a:solidFill>
              </a:rPr>
              <a:t>Crne</a:t>
            </a:r>
            <a:r>
              <a:rPr lang="en-US" sz="6400" b="1" dirty="0">
                <a:solidFill>
                  <a:schemeClr val="tx1"/>
                </a:solidFill>
              </a:rPr>
              <a:t> Gore“, </a:t>
            </a:r>
            <a:r>
              <a:rPr lang="en-US" sz="6400" b="1" dirty="0" err="1">
                <a:solidFill>
                  <a:schemeClr val="tx1"/>
                </a:solidFill>
              </a:rPr>
              <a:t>broj</a:t>
            </a:r>
            <a:r>
              <a:rPr lang="en-US" sz="6400" b="1" dirty="0">
                <a:solidFill>
                  <a:schemeClr val="tx1"/>
                </a:solidFill>
              </a:rPr>
              <a:t> 80/15) </a:t>
            </a:r>
            <a:r>
              <a:rPr lang="en-US" sz="6400" b="1" dirty="0" err="1">
                <a:solidFill>
                  <a:schemeClr val="tx1"/>
                </a:solidFill>
              </a:rPr>
              <a:t>definiše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finansijske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podsticaje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za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nove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investicije</a:t>
            </a:r>
            <a:r>
              <a:rPr lang="en-US" sz="6400" b="1" dirty="0">
                <a:solidFill>
                  <a:schemeClr val="tx1"/>
                </a:solidFill>
              </a:rPr>
              <a:t> u </a:t>
            </a:r>
            <a:r>
              <a:rPr lang="en-US" sz="6400" b="1" dirty="0" err="1">
                <a:solidFill>
                  <a:schemeClr val="tx1"/>
                </a:solidFill>
              </a:rPr>
              <a:t>Crnoj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Gori</a:t>
            </a:r>
            <a:r>
              <a:rPr lang="en-US" sz="6400" b="1" dirty="0">
                <a:solidFill>
                  <a:schemeClr val="tx1"/>
                </a:solidFill>
              </a:rPr>
              <a:t>, </a:t>
            </a:r>
            <a:r>
              <a:rPr lang="en-US" sz="6400" b="1" dirty="0" err="1">
                <a:solidFill>
                  <a:schemeClr val="tx1"/>
                </a:solidFill>
              </a:rPr>
              <a:t>kao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i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za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proširenje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ili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diverzifikaciju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postojećih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investicija</a:t>
            </a:r>
            <a:r>
              <a:rPr lang="en-US" sz="6400" b="1" dirty="0">
                <a:solidFill>
                  <a:schemeClr val="tx1"/>
                </a:solidFill>
              </a:rPr>
              <a:t>, a </a:t>
            </a:r>
            <a:r>
              <a:rPr lang="en-US" sz="6400" b="1" dirty="0" err="1">
                <a:solidFill>
                  <a:schemeClr val="tx1"/>
                </a:solidFill>
              </a:rPr>
              <a:t>ima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za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cilj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unaprjeđenje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poslovnog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ambijenta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države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i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povećanje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konkurentnosti</a:t>
            </a:r>
            <a:r>
              <a:rPr lang="en-US" sz="6400" b="1" dirty="0">
                <a:solidFill>
                  <a:schemeClr val="tx1"/>
                </a:solidFill>
              </a:rPr>
              <a:t> </a:t>
            </a:r>
            <a:r>
              <a:rPr lang="en-US" sz="6400" b="1" dirty="0" err="1">
                <a:solidFill>
                  <a:schemeClr val="tx1"/>
                </a:solidFill>
              </a:rPr>
              <a:t>privrede</a:t>
            </a:r>
            <a:r>
              <a:rPr lang="en-US" sz="6400" b="1" dirty="0">
                <a:solidFill>
                  <a:schemeClr val="tx1"/>
                </a:solidFill>
              </a:rPr>
              <a:t>. </a:t>
            </a:r>
            <a:endParaRPr lang="en-GB" sz="6400" b="1" dirty="0">
              <a:solidFill>
                <a:schemeClr val="tx1"/>
              </a:solidFill>
            </a:endParaRPr>
          </a:p>
          <a:p>
            <a:pPr algn="just"/>
            <a:r>
              <a:rPr lang="en-GB" sz="6400" b="1" dirty="0" err="1">
                <a:solidFill>
                  <a:schemeClr val="tx1"/>
                </a:solidFill>
              </a:rPr>
              <a:t>Sredstva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za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podsticanje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investicija</a:t>
            </a:r>
            <a:r>
              <a:rPr lang="en-GB" sz="6400" b="1" dirty="0">
                <a:solidFill>
                  <a:schemeClr val="tx1"/>
                </a:solidFill>
              </a:rPr>
              <a:t> se </a:t>
            </a:r>
            <a:r>
              <a:rPr lang="en-GB" sz="6400" b="1" dirty="0" err="1">
                <a:solidFill>
                  <a:schemeClr val="tx1"/>
                </a:solidFill>
              </a:rPr>
              <a:t>dodjeljuju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na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osnovu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podnošenja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prijave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na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javni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oglas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za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učešće</a:t>
            </a:r>
            <a:r>
              <a:rPr lang="en-GB" sz="6400" b="1" dirty="0">
                <a:solidFill>
                  <a:schemeClr val="tx1"/>
                </a:solidFill>
              </a:rPr>
              <a:t> u </a:t>
            </a:r>
            <a:r>
              <a:rPr lang="en-GB" sz="6400" b="1" dirty="0" err="1">
                <a:solidFill>
                  <a:schemeClr val="tx1"/>
                </a:solidFill>
              </a:rPr>
              <a:t>postupku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dodjele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sredstava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za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podsticanje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direktnih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investicija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i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zaključenja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ugovora</a:t>
            </a:r>
            <a:r>
              <a:rPr lang="en-GB" sz="6400" b="1" dirty="0">
                <a:solidFill>
                  <a:schemeClr val="tx1"/>
                </a:solidFill>
              </a:rPr>
              <a:t> o </a:t>
            </a:r>
            <a:r>
              <a:rPr lang="en-GB" sz="6400" b="1" dirty="0" err="1">
                <a:solidFill>
                  <a:schemeClr val="tx1"/>
                </a:solidFill>
              </a:rPr>
              <a:t>korišćenju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sredstava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za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podsticanje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direktnih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investicija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sa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Vladom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Crne</a:t>
            </a:r>
            <a:r>
              <a:rPr lang="en-GB" sz="6400" b="1" dirty="0">
                <a:solidFill>
                  <a:schemeClr val="tx1"/>
                </a:solidFill>
              </a:rPr>
              <a:t> Gore </a:t>
            </a:r>
            <a:r>
              <a:rPr lang="en-GB" sz="6400" b="1" dirty="0" err="1">
                <a:solidFill>
                  <a:schemeClr val="tx1"/>
                </a:solidFill>
              </a:rPr>
              <a:t>i</a:t>
            </a:r>
            <a:r>
              <a:rPr lang="en-GB" sz="6400" b="1" dirty="0">
                <a:solidFill>
                  <a:schemeClr val="tx1"/>
                </a:solidFill>
              </a:rPr>
              <a:t> to </a:t>
            </a:r>
            <a:r>
              <a:rPr lang="en-GB" sz="6400" b="1" dirty="0" err="1">
                <a:solidFill>
                  <a:schemeClr val="tx1"/>
                </a:solidFill>
              </a:rPr>
              <a:t>za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investicione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projekte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koji</a:t>
            </a:r>
            <a:r>
              <a:rPr lang="en-GB" sz="6400" b="1" dirty="0">
                <a:solidFill>
                  <a:schemeClr val="tx1"/>
                </a:solidFill>
              </a:rPr>
              <a:t> se </a:t>
            </a:r>
            <a:r>
              <a:rPr lang="en-GB" sz="6400" b="1" dirty="0" err="1">
                <a:solidFill>
                  <a:schemeClr val="tx1"/>
                </a:solidFill>
              </a:rPr>
              <a:t>realizuju</a:t>
            </a:r>
            <a:r>
              <a:rPr lang="en-GB" sz="6400" b="1" dirty="0">
                <a:solidFill>
                  <a:schemeClr val="tx1"/>
                </a:solidFill>
              </a:rPr>
              <a:t> u </a:t>
            </a:r>
            <a:r>
              <a:rPr lang="en-GB" sz="6400" b="1" dirty="0" err="1">
                <a:solidFill>
                  <a:schemeClr val="tx1"/>
                </a:solidFill>
              </a:rPr>
              <a:t>proizvodnom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sektoru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i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sektoru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usluga</a:t>
            </a:r>
            <a:r>
              <a:rPr lang="en-GB" sz="64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GB" sz="6400" b="1" dirty="0" err="1">
                <a:solidFill>
                  <a:schemeClr val="tx1"/>
                </a:solidFill>
              </a:rPr>
              <a:t>Glavni</a:t>
            </a:r>
            <a:r>
              <a:rPr lang="en-GB" sz="6400" b="1" dirty="0">
                <a:solidFill>
                  <a:schemeClr val="tx1"/>
                </a:solidFill>
              </a:rPr>
              <a:t> grad </a:t>
            </a:r>
            <a:r>
              <a:rPr lang="en-GB" sz="6400" b="1" dirty="0" err="1">
                <a:solidFill>
                  <a:schemeClr val="tx1"/>
                </a:solidFill>
              </a:rPr>
              <a:t>i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južni</a:t>
            </a:r>
            <a:r>
              <a:rPr lang="en-GB" sz="6400" b="1" dirty="0">
                <a:solidFill>
                  <a:schemeClr val="tx1"/>
                </a:solidFill>
              </a:rPr>
              <a:t> region – </a:t>
            </a:r>
            <a:r>
              <a:rPr lang="en-GB" sz="6400" b="1" dirty="0" err="1">
                <a:solidFill>
                  <a:schemeClr val="tx1"/>
                </a:solidFill>
              </a:rPr>
              <a:t>minimalna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vrijednost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ulaganja</a:t>
            </a:r>
            <a:r>
              <a:rPr lang="en-GB" sz="6400" b="1" dirty="0">
                <a:solidFill>
                  <a:schemeClr val="tx1"/>
                </a:solidFill>
              </a:rPr>
              <a:t> 500.000 € </a:t>
            </a:r>
            <a:r>
              <a:rPr lang="en-GB" sz="6400" b="1" dirty="0" err="1">
                <a:solidFill>
                  <a:schemeClr val="tx1"/>
                </a:solidFill>
              </a:rPr>
              <a:t>i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otvaranje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najmanje</a:t>
            </a:r>
            <a:r>
              <a:rPr lang="en-GB" sz="6400" b="1" dirty="0">
                <a:solidFill>
                  <a:schemeClr val="tx1"/>
                </a:solidFill>
              </a:rPr>
              <a:t> 20 </a:t>
            </a:r>
            <a:r>
              <a:rPr lang="en-GB" sz="6400" b="1" dirty="0" err="1">
                <a:solidFill>
                  <a:schemeClr val="tx1"/>
                </a:solidFill>
              </a:rPr>
              <a:t>novih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radnih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mjesta</a:t>
            </a:r>
            <a:r>
              <a:rPr lang="en-GB" sz="6400" b="1" dirty="0">
                <a:solidFill>
                  <a:schemeClr val="tx1"/>
                </a:solidFill>
              </a:rPr>
              <a:t> u </a:t>
            </a:r>
            <a:r>
              <a:rPr lang="en-GB" sz="6400" b="1" dirty="0" err="1">
                <a:solidFill>
                  <a:schemeClr val="tx1"/>
                </a:solidFill>
              </a:rPr>
              <a:t>roku</a:t>
            </a:r>
            <a:r>
              <a:rPr lang="en-GB" sz="6400" b="1" dirty="0">
                <a:solidFill>
                  <a:schemeClr val="tx1"/>
                </a:solidFill>
              </a:rPr>
              <a:t> od tri </a:t>
            </a:r>
            <a:r>
              <a:rPr lang="en-GB" sz="6400" b="1" dirty="0" err="1">
                <a:solidFill>
                  <a:schemeClr val="tx1"/>
                </a:solidFill>
              </a:rPr>
              <a:t>godine</a:t>
            </a:r>
            <a:r>
              <a:rPr lang="en-GB" sz="6400" b="1" dirty="0">
                <a:solidFill>
                  <a:schemeClr val="tx1"/>
                </a:solidFill>
              </a:rPr>
              <a:t> od </a:t>
            </a:r>
            <a:r>
              <a:rPr lang="en-GB" sz="6400" b="1" dirty="0" err="1">
                <a:solidFill>
                  <a:schemeClr val="tx1"/>
                </a:solidFill>
              </a:rPr>
              <a:t>dana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zaključivanja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ugovora</a:t>
            </a:r>
            <a:r>
              <a:rPr lang="en-GB" sz="6400" b="1" dirty="0">
                <a:solidFill>
                  <a:schemeClr val="tx1"/>
                </a:solidFill>
              </a:rPr>
              <a:t> o </a:t>
            </a:r>
            <a:r>
              <a:rPr lang="en-GB" sz="6400" b="1" dirty="0" err="1">
                <a:solidFill>
                  <a:schemeClr val="tx1"/>
                </a:solidFill>
              </a:rPr>
              <a:t>korišćenju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sredstava</a:t>
            </a:r>
            <a:r>
              <a:rPr lang="en-GB" sz="6400" b="1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en-GB" sz="6400" b="1" dirty="0" err="1">
                <a:solidFill>
                  <a:schemeClr val="tx1"/>
                </a:solidFill>
              </a:rPr>
              <a:t>Centralni</a:t>
            </a:r>
            <a:r>
              <a:rPr lang="en-GB" sz="6400" b="1" dirty="0">
                <a:solidFill>
                  <a:schemeClr val="tx1"/>
                </a:solidFill>
              </a:rPr>
              <a:t> region (</a:t>
            </a:r>
            <a:r>
              <a:rPr lang="en-GB" sz="6400" b="1" dirty="0" err="1">
                <a:solidFill>
                  <a:schemeClr val="tx1"/>
                </a:solidFill>
              </a:rPr>
              <a:t>izuzev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Glavnog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grada</a:t>
            </a:r>
            <a:r>
              <a:rPr lang="en-GB" sz="6400" b="1" dirty="0">
                <a:solidFill>
                  <a:schemeClr val="tx1"/>
                </a:solidFill>
              </a:rPr>
              <a:t>) </a:t>
            </a:r>
            <a:r>
              <a:rPr lang="en-GB" sz="6400" b="1" dirty="0" err="1">
                <a:solidFill>
                  <a:schemeClr val="tx1"/>
                </a:solidFill>
              </a:rPr>
              <a:t>i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sjeverni</a:t>
            </a:r>
            <a:r>
              <a:rPr lang="en-GB" sz="6400" b="1" dirty="0">
                <a:solidFill>
                  <a:schemeClr val="tx1"/>
                </a:solidFill>
              </a:rPr>
              <a:t> region – </a:t>
            </a:r>
            <a:r>
              <a:rPr lang="en-GB" sz="6400" b="1" dirty="0" err="1">
                <a:solidFill>
                  <a:schemeClr val="tx1"/>
                </a:solidFill>
              </a:rPr>
              <a:t>minimalna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vrijednost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ulaganja</a:t>
            </a:r>
            <a:r>
              <a:rPr lang="en-GB" sz="6400" b="1" dirty="0">
                <a:solidFill>
                  <a:schemeClr val="tx1"/>
                </a:solidFill>
              </a:rPr>
              <a:t> 250.000 € </a:t>
            </a:r>
            <a:r>
              <a:rPr lang="en-GB" sz="6400" b="1" dirty="0" err="1">
                <a:solidFill>
                  <a:schemeClr val="tx1"/>
                </a:solidFill>
              </a:rPr>
              <a:t>i</a:t>
            </a:r>
            <a:r>
              <a:rPr lang="en-GB" sz="6400" b="1" dirty="0">
                <a:solidFill>
                  <a:schemeClr val="tx1"/>
                </a:solidFill>
              </a:rPr>
              <a:t> 10 </a:t>
            </a:r>
            <a:r>
              <a:rPr lang="en-GB" sz="6400" b="1" dirty="0" err="1">
                <a:solidFill>
                  <a:schemeClr val="tx1"/>
                </a:solidFill>
              </a:rPr>
              <a:t>otvaranje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najmanje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novih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radnih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mjesta</a:t>
            </a:r>
            <a:r>
              <a:rPr lang="en-GB" sz="6400" b="1" dirty="0">
                <a:solidFill>
                  <a:schemeClr val="tx1"/>
                </a:solidFill>
              </a:rPr>
              <a:t> u </a:t>
            </a:r>
            <a:r>
              <a:rPr lang="en-GB" sz="6400" b="1" dirty="0" err="1">
                <a:solidFill>
                  <a:schemeClr val="tx1"/>
                </a:solidFill>
              </a:rPr>
              <a:t>roku</a:t>
            </a:r>
            <a:r>
              <a:rPr lang="en-GB" sz="6400" b="1" dirty="0">
                <a:solidFill>
                  <a:schemeClr val="tx1"/>
                </a:solidFill>
              </a:rPr>
              <a:t> od tri </a:t>
            </a:r>
            <a:r>
              <a:rPr lang="en-GB" sz="6400" b="1" dirty="0" err="1">
                <a:solidFill>
                  <a:schemeClr val="tx1"/>
                </a:solidFill>
              </a:rPr>
              <a:t>godine</a:t>
            </a:r>
            <a:r>
              <a:rPr lang="en-GB" sz="6400" b="1" dirty="0">
                <a:solidFill>
                  <a:schemeClr val="tx1"/>
                </a:solidFill>
              </a:rPr>
              <a:t> od </a:t>
            </a:r>
            <a:r>
              <a:rPr lang="en-GB" sz="6400" b="1" dirty="0" err="1">
                <a:solidFill>
                  <a:schemeClr val="tx1"/>
                </a:solidFill>
              </a:rPr>
              <a:t>dana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zaključivanja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ugovora</a:t>
            </a:r>
            <a:r>
              <a:rPr lang="en-GB" sz="6400" b="1" dirty="0">
                <a:solidFill>
                  <a:schemeClr val="tx1"/>
                </a:solidFill>
              </a:rPr>
              <a:t> o </a:t>
            </a:r>
            <a:r>
              <a:rPr lang="en-GB" sz="6400" b="1" dirty="0" err="1">
                <a:solidFill>
                  <a:schemeClr val="tx1"/>
                </a:solidFill>
              </a:rPr>
              <a:t>korišćenju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sredstava</a:t>
            </a:r>
            <a:r>
              <a:rPr lang="en-GB" sz="6400" b="1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GB" sz="6400" b="1" dirty="0">
              <a:solidFill>
                <a:schemeClr val="tx1"/>
              </a:solidFill>
            </a:endParaRPr>
          </a:p>
          <a:p>
            <a:pPr algn="just"/>
            <a:r>
              <a:rPr lang="en-GB" sz="6400" b="1" dirty="0" err="1">
                <a:solidFill>
                  <a:schemeClr val="tx1"/>
                </a:solidFill>
              </a:rPr>
              <a:t>Novozaposlenim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licem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smatra</a:t>
            </a:r>
            <a:r>
              <a:rPr lang="en-GB" sz="6400" b="1" dirty="0">
                <a:solidFill>
                  <a:schemeClr val="tx1"/>
                </a:solidFill>
              </a:rPr>
              <a:t> se lice </a:t>
            </a:r>
            <a:r>
              <a:rPr lang="en-GB" sz="6400" b="1" dirty="0" err="1">
                <a:solidFill>
                  <a:schemeClr val="tx1"/>
                </a:solidFill>
              </a:rPr>
              <a:t>zaposleno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na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neodređeno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vrijeme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na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poslovima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na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kojima</a:t>
            </a:r>
            <a:r>
              <a:rPr lang="en-GB" sz="6400" b="1" dirty="0">
                <a:solidFill>
                  <a:schemeClr val="tx1"/>
                </a:solidFill>
              </a:rPr>
              <a:t> se </a:t>
            </a:r>
            <a:r>
              <a:rPr lang="en-GB" sz="6400" b="1" dirty="0" err="1">
                <a:solidFill>
                  <a:schemeClr val="tx1"/>
                </a:solidFill>
              </a:rPr>
              <a:t>realizuje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investicioni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projekat</a:t>
            </a:r>
            <a:r>
              <a:rPr lang="en-GB" sz="6400" b="1" dirty="0">
                <a:solidFill>
                  <a:schemeClr val="tx1"/>
                </a:solidFill>
              </a:rPr>
              <a:t>, a </a:t>
            </a:r>
            <a:r>
              <a:rPr lang="en-GB" sz="6400" b="1" dirty="0" err="1">
                <a:solidFill>
                  <a:schemeClr val="tx1"/>
                </a:solidFill>
              </a:rPr>
              <a:t>korisnik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sredstava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dužan</a:t>
            </a:r>
            <a:r>
              <a:rPr lang="en-GB" sz="6400" b="1" dirty="0">
                <a:solidFill>
                  <a:schemeClr val="tx1"/>
                </a:solidFill>
              </a:rPr>
              <a:t> je da </a:t>
            </a:r>
            <a:r>
              <a:rPr lang="en-GB" sz="6400" b="1" dirty="0" err="1">
                <a:solidFill>
                  <a:schemeClr val="tx1"/>
                </a:solidFill>
              </a:rPr>
              <a:t>zadrži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broj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novozaposlenih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lica</a:t>
            </a:r>
            <a:r>
              <a:rPr lang="en-GB" sz="6400" b="1" dirty="0">
                <a:solidFill>
                  <a:schemeClr val="tx1"/>
                </a:solidFill>
              </a:rPr>
              <a:t> u </a:t>
            </a:r>
            <a:r>
              <a:rPr lang="en-GB" sz="6400" b="1" dirty="0" err="1">
                <a:solidFill>
                  <a:schemeClr val="tx1"/>
                </a:solidFill>
              </a:rPr>
              <a:t>kontinuitetu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najmanje</a:t>
            </a:r>
            <a:r>
              <a:rPr lang="en-GB" sz="6400" b="1" dirty="0">
                <a:solidFill>
                  <a:schemeClr val="tx1"/>
                </a:solidFill>
              </a:rPr>
              <a:t> tri </a:t>
            </a:r>
            <a:r>
              <a:rPr lang="en-GB" sz="6400" b="1" dirty="0" err="1">
                <a:solidFill>
                  <a:schemeClr val="tx1"/>
                </a:solidFill>
              </a:rPr>
              <a:t>godine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nakon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završetka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realizacije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investicionog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projekta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za</a:t>
            </a:r>
            <a:r>
              <a:rPr lang="en-GB" sz="6400" b="1" dirty="0">
                <a:solidFill>
                  <a:schemeClr val="tx1"/>
                </a:solidFill>
              </a:rPr>
              <a:t> mala </a:t>
            </a:r>
            <a:r>
              <a:rPr lang="en-GB" sz="6400" b="1" dirty="0" err="1">
                <a:solidFill>
                  <a:schemeClr val="tx1"/>
                </a:solidFill>
              </a:rPr>
              <a:t>i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srednja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privredna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društva</a:t>
            </a:r>
            <a:r>
              <a:rPr lang="en-GB" sz="6400" b="1" dirty="0">
                <a:solidFill>
                  <a:schemeClr val="tx1"/>
                </a:solidFill>
              </a:rPr>
              <a:t>, </a:t>
            </a:r>
            <a:r>
              <a:rPr lang="en-GB" sz="6400" b="1" dirty="0" err="1">
                <a:solidFill>
                  <a:schemeClr val="tx1"/>
                </a:solidFill>
              </a:rPr>
              <a:t>odnosno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najmanje</a:t>
            </a:r>
            <a:r>
              <a:rPr lang="en-GB" sz="6400" b="1" dirty="0">
                <a:solidFill>
                  <a:schemeClr val="tx1"/>
                </a:solidFill>
              </a:rPr>
              <a:t> pet </a:t>
            </a:r>
            <a:r>
              <a:rPr lang="en-GB" sz="6400" b="1" dirty="0" err="1">
                <a:solidFill>
                  <a:schemeClr val="tx1"/>
                </a:solidFill>
              </a:rPr>
              <a:t>godina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za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velika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privredna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društva</a:t>
            </a:r>
            <a:r>
              <a:rPr lang="en-GB" sz="6400" b="1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GB" sz="6400" b="1" dirty="0" err="1">
                <a:solidFill>
                  <a:schemeClr val="tx1"/>
                </a:solidFill>
              </a:rPr>
              <a:t>Sredstva</a:t>
            </a:r>
            <a:r>
              <a:rPr lang="en-GB" sz="6400" b="1" dirty="0">
                <a:solidFill>
                  <a:schemeClr val="tx1"/>
                </a:solidFill>
              </a:rPr>
              <a:t> se ne </a:t>
            </a:r>
            <a:r>
              <a:rPr lang="en-GB" sz="6400" b="1" dirty="0" err="1">
                <a:solidFill>
                  <a:schemeClr val="tx1"/>
                </a:solidFill>
              </a:rPr>
              <a:t>mogu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koristiti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za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finansiranje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investicionih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projekata</a:t>
            </a:r>
            <a:r>
              <a:rPr lang="en-GB" sz="6400" b="1" dirty="0">
                <a:solidFill>
                  <a:schemeClr val="tx1"/>
                </a:solidFill>
              </a:rPr>
              <a:t> u </a:t>
            </a:r>
            <a:r>
              <a:rPr lang="en-GB" sz="6400" b="1" dirty="0" err="1">
                <a:solidFill>
                  <a:schemeClr val="tx1"/>
                </a:solidFill>
              </a:rPr>
              <a:t>sektorima</a:t>
            </a:r>
            <a:r>
              <a:rPr lang="en-GB" sz="6400" b="1" dirty="0">
                <a:solidFill>
                  <a:schemeClr val="tx1"/>
                </a:solidFill>
              </a:rPr>
              <a:t>: </a:t>
            </a:r>
            <a:r>
              <a:rPr lang="en-GB" sz="6400" b="1" dirty="0" err="1">
                <a:solidFill>
                  <a:schemeClr val="tx1"/>
                </a:solidFill>
              </a:rPr>
              <a:t>primarne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poljoprivredne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proizvodnje</a:t>
            </a:r>
            <a:r>
              <a:rPr lang="en-GB" sz="6400" b="1" dirty="0">
                <a:solidFill>
                  <a:schemeClr val="tx1"/>
                </a:solidFill>
              </a:rPr>
              <a:t>, </a:t>
            </a:r>
            <a:r>
              <a:rPr lang="en-GB" sz="6400" b="1" dirty="0" err="1">
                <a:solidFill>
                  <a:schemeClr val="tx1"/>
                </a:solidFill>
              </a:rPr>
              <a:t>proizvodnje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sintetičkih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vlakana</a:t>
            </a:r>
            <a:r>
              <a:rPr lang="en-GB" sz="6400" b="1" dirty="0">
                <a:solidFill>
                  <a:schemeClr val="tx1"/>
                </a:solidFill>
              </a:rPr>
              <a:t>, </a:t>
            </a:r>
            <a:r>
              <a:rPr lang="en-GB" sz="6400" b="1" dirty="0" err="1">
                <a:solidFill>
                  <a:schemeClr val="tx1"/>
                </a:solidFill>
              </a:rPr>
              <a:t>saobraćaja</a:t>
            </a:r>
            <a:r>
              <a:rPr lang="en-GB" sz="6400" b="1" dirty="0">
                <a:solidFill>
                  <a:schemeClr val="tx1"/>
                </a:solidFill>
              </a:rPr>
              <a:t>, </a:t>
            </a:r>
            <a:r>
              <a:rPr lang="en-GB" sz="6400" b="1" dirty="0" err="1">
                <a:solidFill>
                  <a:schemeClr val="tx1"/>
                </a:solidFill>
              </a:rPr>
              <a:t>igara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na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sreću</a:t>
            </a:r>
            <a:r>
              <a:rPr lang="en-GB" sz="6400" b="1" dirty="0">
                <a:solidFill>
                  <a:schemeClr val="tx1"/>
                </a:solidFill>
              </a:rPr>
              <a:t>, </a:t>
            </a:r>
            <a:r>
              <a:rPr lang="en-GB" sz="6400" b="1" dirty="0" err="1">
                <a:solidFill>
                  <a:schemeClr val="tx1"/>
                </a:solidFill>
              </a:rPr>
              <a:t>trgovine</a:t>
            </a:r>
            <a:r>
              <a:rPr lang="en-GB" sz="6400" b="1" dirty="0">
                <a:solidFill>
                  <a:schemeClr val="tx1"/>
                </a:solidFill>
              </a:rPr>
              <a:t>, </a:t>
            </a:r>
            <a:r>
              <a:rPr lang="en-GB" sz="6400" b="1" dirty="0" err="1">
                <a:solidFill>
                  <a:schemeClr val="tx1"/>
                </a:solidFill>
              </a:rPr>
              <a:t>primarne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proizvodnje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uglja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i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čelika</a:t>
            </a:r>
            <a:r>
              <a:rPr lang="en-GB" sz="6400" b="1" dirty="0">
                <a:solidFill>
                  <a:schemeClr val="tx1"/>
                </a:solidFill>
              </a:rPr>
              <a:t>, </a:t>
            </a:r>
            <a:r>
              <a:rPr lang="en-GB" sz="6400" b="1" dirty="0" err="1">
                <a:solidFill>
                  <a:schemeClr val="tx1"/>
                </a:solidFill>
              </a:rPr>
              <a:t>proizvodnje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električne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energije</a:t>
            </a:r>
            <a:r>
              <a:rPr lang="en-GB" sz="6400" b="1" dirty="0">
                <a:solidFill>
                  <a:schemeClr val="tx1"/>
                </a:solidFill>
              </a:rPr>
              <a:t>, </a:t>
            </a:r>
            <a:r>
              <a:rPr lang="en-GB" sz="6400" b="1" dirty="0" err="1">
                <a:solidFill>
                  <a:schemeClr val="tx1"/>
                </a:solidFill>
              </a:rPr>
              <a:t>nafte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i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gasa</a:t>
            </a:r>
            <a:r>
              <a:rPr lang="en-GB" sz="6400" b="1" dirty="0">
                <a:solidFill>
                  <a:schemeClr val="tx1"/>
                </a:solidFill>
              </a:rPr>
              <a:t>, </a:t>
            </a:r>
            <a:r>
              <a:rPr lang="en-GB" sz="6400" b="1" dirty="0" err="1">
                <a:solidFill>
                  <a:schemeClr val="tx1"/>
                </a:solidFill>
              </a:rPr>
              <a:t>duvana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i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duvanskih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prerađevina</a:t>
            </a:r>
            <a:r>
              <a:rPr lang="en-GB" sz="6400" b="1" dirty="0">
                <a:solidFill>
                  <a:schemeClr val="tx1"/>
                </a:solidFill>
              </a:rPr>
              <a:t>, </a:t>
            </a:r>
            <a:r>
              <a:rPr lang="en-GB" sz="6400" b="1" dirty="0" err="1">
                <a:solidFill>
                  <a:schemeClr val="tx1"/>
                </a:solidFill>
              </a:rPr>
              <a:t>oružja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i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municije</a:t>
            </a:r>
            <a:r>
              <a:rPr lang="en-GB" sz="6400" b="1" dirty="0">
                <a:solidFill>
                  <a:schemeClr val="tx1"/>
                </a:solidFill>
              </a:rPr>
              <a:t>, </a:t>
            </a:r>
            <a:r>
              <a:rPr lang="en-GB" sz="6400" b="1" dirty="0" err="1">
                <a:solidFill>
                  <a:schemeClr val="tx1"/>
                </a:solidFill>
              </a:rPr>
              <a:t>genetski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modifikovanih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organizama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i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opasnog</a:t>
            </a:r>
            <a:r>
              <a:rPr lang="en-GB" sz="6400" b="1" dirty="0">
                <a:solidFill>
                  <a:schemeClr val="tx1"/>
                </a:solidFill>
              </a:rPr>
              <a:t> </a:t>
            </a:r>
            <a:r>
              <a:rPr lang="en-GB" sz="6400" b="1" dirty="0" err="1">
                <a:solidFill>
                  <a:schemeClr val="tx1"/>
                </a:solidFill>
              </a:rPr>
              <a:t>otpada</a:t>
            </a:r>
            <a:r>
              <a:rPr lang="en-GB" sz="6400" b="1" dirty="0">
                <a:solidFill>
                  <a:schemeClr val="tx1"/>
                </a:solidFill>
              </a:rPr>
              <a:t>.</a:t>
            </a:r>
          </a:p>
          <a:p>
            <a:endParaRPr lang="en-GB" sz="5600" dirty="0"/>
          </a:p>
          <a:p>
            <a:pPr marL="0" indent="0">
              <a:buNone/>
            </a:pPr>
            <a:r>
              <a:rPr lang="en-US" sz="5600" dirty="0"/>
              <a:t>             </a:t>
            </a:r>
            <a:r>
              <a:rPr lang="en-US" sz="1600" dirty="0"/>
              <a:t> </a:t>
            </a:r>
            <a:endParaRPr lang="en-GB" sz="1600" dirty="0"/>
          </a:p>
          <a:p>
            <a:r>
              <a:rPr lang="en-US" sz="1600" b="1" dirty="0"/>
              <a:t> </a:t>
            </a:r>
            <a:endParaRPr lang="en-GB" sz="1600" b="1" dirty="0"/>
          </a:p>
          <a:p>
            <a:r>
              <a:rPr lang="en-US" sz="1600" dirty="0"/>
              <a:t> </a:t>
            </a:r>
            <a:endParaRPr lang="en-GB" sz="1600" dirty="0"/>
          </a:p>
          <a:p>
            <a:r>
              <a:rPr lang="en-US" sz="1600" b="1" dirty="0"/>
              <a:t> </a:t>
            </a:r>
            <a:endParaRPr lang="en-GB" sz="1600" b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879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Zašto </a:t>
            </a:r>
            <a:r>
              <a:rPr lang="en-GB" dirty="0" err="1"/>
              <a:t>investirati</a:t>
            </a:r>
            <a:r>
              <a:rPr lang="en-GB" dirty="0"/>
              <a:t> u </a:t>
            </a:r>
            <a:r>
              <a:rPr lang="en-GB" dirty="0" err="1"/>
              <a:t>Žabljak</a:t>
            </a:r>
            <a:r>
              <a:rPr lang="en-GB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3378" y="1416676"/>
            <a:ext cx="9971234" cy="4494546"/>
          </a:xfrm>
        </p:spPr>
        <p:txBody>
          <a:bodyPr>
            <a:normAutofit/>
          </a:bodyPr>
          <a:lstStyle/>
          <a:p>
            <a:pPr algn="just"/>
            <a:r>
              <a:rPr lang="en-GB" sz="2400" b="1" dirty="0" smtClean="0">
                <a:solidFill>
                  <a:schemeClr val="tx1"/>
                </a:solidFill>
              </a:rPr>
              <a:t>Olakšice </a:t>
            </a:r>
            <a:r>
              <a:rPr lang="en-GB" sz="2400" b="1" dirty="0" err="1" smtClean="0">
                <a:solidFill>
                  <a:schemeClr val="tx1"/>
                </a:solidFill>
              </a:rPr>
              <a:t>koje</a:t>
            </a:r>
            <a:r>
              <a:rPr lang="en-GB" sz="2400" b="1" dirty="0" smtClean="0">
                <a:solidFill>
                  <a:schemeClr val="tx1"/>
                </a:solidFill>
              </a:rPr>
              <a:t> Opština </a:t>
            </a:r>
            <a:r>
              <a:rPr lang="en-GB" sz="2400" b="1" dirty="0" err="1" smtClean="0">
                <a:solidFill>
                  <a:schemeClr val="tx1"/>
                </a:solidFill>
              </a:rPr>
              <a:t>Žabljak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nudi</a:t>
            </a:r>
            <a:r>
              <a:rPr lang="en-GB" sz="2400" b="1" dirty="0" smtClean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buNone/>
            </a:pPr>
            <a:endParaRPr lang="en-GB" sz="2400" b="1" dirty="0" smtClean="0">
              <a:solidFill>
                <a:schemeClr val="tx1"/>
              </a:solidFill>
            </a:endParaRPr>
          </a:p>
          <a:p>
            <a:pPr algn="just"/>
            <a:r>
              <a:rPr lang="en-GB" sz="1700" b="1" dirty="0" smtClean="0">
                <a:solidFill>
                  <a:schemeClr val="tx1"/>
                </a:solidFill>
              </a:rPr>
              <a:t>Opština </a:t>
            </a:r>
            <a:r>
              <a:rPr lang="en-GB" sz="1700" b="1" dirty="0" err="1" smtClean="0">
                <a:solidFill>
                  <a:schemeClr val="tx1"/>
                </a:solidFill>
              </a:rPr>
              <a:t>Žabljak</a:t>
            </a:r>
            <a:r>
              <a:rPr lang="en-GB" sz="1700" b="1" dirty="0" smtClean="0">
                <a:solidFill>
                  <a:schemeClr val="tx1"/>
                </a:solidFill>
              </a:rPr>
              <a:t> je </a:t>
            </a:r>
            <a:r>
              <a:rPr lang="en-GB" sz="1700" b="1" dirty="0" err="1" smtClean="0">
                <a:solidFill>
                  <a:schemeClr val="tx1"/>
                </a:solidFill>
              </a:rPr>
              <a:t>odredila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određene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olakšice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za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investitore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kroz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Odluku</a:t>
            </a:r>
            <a:r>
              <a:rPr lang="en-GB" sz="1700" b="1" dirty="0" smtClean="0">
                <a:solidFill>
                  <a:schemeClr val="tx1"/>
                </a:solidFill>
              </a:rPr>
              <a:t> o </a:t>
            </a:r>
            <a:r>
              <a:rPr lang="en-GB" sz="1700" b="1" dirty="0" err="1" smtClean="0">
                <a:solidFill>
                  <a:schemeClr val="tx1"/>
                </a:solidFill>
              </a:rPr>
              <a:t>naknadi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za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komunalno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opremanje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zemljišta</a:t>
            </a:r>
            <a:r>
              <a:rPr lang="en-GB" sz="1700" b="1" dirty="0" smtClean="0">
                <a:solidFill>
                  <a:schemeClr val="tx1"/>
                </a:solidFill>
              </a:rPr>
              <a:t> u </a:t>
            </a:r>
            <a:r>
              <a:rPr lang="en-GB" sz="1700" b="1" dirty="0" err="1" smtClean="0">
                <a:solidFill>
                  <a:schemeClr val="tx1"/>
                </a:solidFill>
              </a:rPr>
              <a:t>smislu</a:t>
            </a:r>
            <a:r>
              <a:rPr lang="en-GB" sz="1700" b="1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n-GB" sz="1700" b="1" dirty="0" err="1" smtClean="0">
                <a:solidFill>
                  <a:schemeClr val="tx1"/>
                </a:solidFill>
              </a:rPr>
              <a:t>Mogućnost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plaćanja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ugovorene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naknade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za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komunalno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opremanje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zemljišta</a:t>
            </a:r>
            <a:r>
              <a:rPr lang="en-GB" sz="1700" b="1" dirty="0" smtClean="0">
                <a:solidFill>
                  <a:schemeClr val="tx1"/>
                </a:solidFill>
              </a:rPr>
              <a:t> u </a:t>
            </a:r>
            <a:r>
              <a:rPr lang="en-GB" sz="1700" b="1" dirty="0" err="1" smtClean="0">
                <a:solidFill>
                  <a:schemeClr val="tx1"/>
                </a:solidFill>
              </a:rPr>
              <a:t>ratama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>
                <a:solidFill>
                  <a:schemeClr val="tx1"/>
                </a:solidFill>
              </a:rPr>
              <a:t>(</a:t>
            </a:r>
            <a:r>
              <a:rPr lang="en-GB" sz="1700" b="1" dirty="0" smtClean="0">
                <a:solidFill>
                  <a:schemeClr val="tx1"/>
                </a:solidFill>
              </a:rPr>
              <a:t>25% od </a:t>
            </a:r>
            <a:r>
              <a:rPr lang="en-GB" sz="1700" b="1" dirty="0" err="1" smtClean="0">
                <a:solidFill>
                  <a:schemeClr val="tx1"/>
                </a:solidFill>
              </a:rPr>
              <a:t>ugovorene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sume</a:t>
            </a:r>
            <a:r>
              <a:rPr lang="en-GB" sz="1700" b="1" dirty="0" smtClean="0">
                <a:solidFill>
                  <a:schemeClr val="tx1"/>
                </a:solidFill>
              </a:rPr>
              <a:t> se </a:t>
            </a:r>
            <a:r>
              <a:rPr lang="en-GB" sz="1700" b="1" dirty="0" err="1" smtClean="0">
                <a:solidFill>
                  <a:schemeClr val="tx1"/>
                </a:solidFill>
              </a:rPr>
              <a:t>plaća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na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dan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potpisivanja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ugovora</a:t>
            </a:r>
            <a:r>
              <a:rPr lang="en-GB" sz="1700" b="1" dirty="0" smtClean="0">
                <a:solidFill>
                  <a:schemeClr val="tx1"/>
                </a:solidFill>
              </a:rPr>
              <a:t> o </a:t>
            </a:r>
            <a:r>
              <a:rPr lang="en-GB" sz="1700" b="1" dirty="0" err="1" smtClean="0">
                <a:solidFill>
                  <a:schemeClr val="tx1"/>
                </a:solidFill>
              </a:rPr>
              <a:t>komunalnom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opremanju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zemljišta</a:t>
            </a:r>
            <a:r>
              <a:rPr lang="en-GB" sz="1700" b="1" dirty="0" smtClean="0">
                <a:solidFill>
                  <a:schemeClr val="tx1"/>
                </a:solidFill>
              </a:rPr>
              <a:t>, a </a:t>
            </a:r>
            <a:r>
              <a:rPr lang="en-GB" sz="1700" b="1" dirty="0" err="1" smtClean="0">
                <a:solidFill>
                  <a:schemeClr val="tx1"/>
                </a:solidFill>
              </a:rPr>
              <a:t>ostatak</a:t>
            </a:r>
            <a:r>
              <a:rPr lang="en-GB" sz="1700" b="1" dirty="0" smtClean="0">
                <a:solidFill>
                  <a:schemeClr val="tx1"/>
                </a:solidFill>
              </a:rPr>
              <a:t> u </a:t>
            </a:r>
            <a:r>
              <a:rPr lang="en-GB" sz="1700" b="1" dirty="0" err="1" smtClean="0">
                <a:solidFill>
                  <a:schemeClr val="tx1"/>
                </a:solidFill>
              </a:rPr>
              <a:t>naredne</a:t>
            </a:r>
            <a:r>
              <a:rPr lang="en-GB" sz="1700" b="1" dirty="0" smtClean="0">
                <a:solidFill>
                  <a:schemeClr val="tx1"/>
                </a:solidFill>
              </a:rPr>
              <a:t> 3 </a:t>
            </a:r>
            <a:r>
              <a:rPr lang="en-GB" sz="1700" b="1" dirty="0" err="1" smtClean="0">
                <a:solidFill>
                  <a:schemeClr val="tx1"/>
                </a:solidFill>
              </a:rPr>
              <a:t>godine</a:t>
            </a:r>
            <a:r>
              <a:rPr lang="en-GB" sz="1700" b="1" dirty="0" smtClean="0">
                <a:solidFill>
                  <a:schemeClr val="tx1"/>
                </a:solidFill>
              </a:rPr>
              <a:t>);</a:t>
            </a:r>
          </a:p>
          <a:p>
            <a:pPr algn="just"/>
            <a:r>
              <a:rPr lang="en-GB" sz="1700" b="1" dirty="0" err="1" smtClean="0">
                <a:solidFill>
                  <a:schemeClr val="tx1"/>
                </a:solidFill>
              </a:rPr>
              <a:t>Ako</a:t>
            </a:r>
            <a:r>
              <a:rPr lang="en-GB" sz="1700" b="1" dirty="0" smtClean="0">
                <a:solidFill>
                  <a:schemeClr val="tx1"/>
                </a:solidFill>
              </a:rPr>
              <a:t> se </a:t>
            </a:r>
            <a:r>
              <a:rPr lang="en-GB" sz="1700" b="1" dirty="0" err="1" smtClean="0">
                <a:solidFill>
                  <a:schemeClr val="tx1"/>
                </a:solidFill>
              </a:rPr>
              <a:t>plaćanje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naknade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vrši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odjednom</a:t>
            </a:r>
            <a:r>
              <a:rPr lang="en-GB" sz="1700" b="1" dirty="0" smtClean="0">
                <a:solidFill>
                  <a:schemeClr val="tx1"/>
                </a:solidFill>
              </a:rPr>
              <a:t>, </a:t>
            </a:r>
            <a:r>
              <a:rPr lang="en-GB" sz="1700" b="1" dirty="0" err="1" smtClean="0">
                <a:solidFill>
                  <a:schemeClr val="tx1"/>
                </a:solidFill>
              </a:rPr>
              <a:t>ista</a:t>
            </a:r>
            <a:r>
              <a:rPr lang="en-GB" sz="1700" b="1" dirty="0" smtClean="0">
                <a:solidFill>
                  <a:schemeClr val="tx1"/>
                </a:solidFill>
              </a:rPr>
              <a:t> se </a:t>
            </a:r>
            <a:r>
              <a:rPr lang="en-GB" sz="1700" b="1" dirty="0" err="1" smtClean="0">
                <a:solidFill>
                  <a:schemeClr val="tx1"/>
                </a:solidFill>
              </a:rPr>
              <a:t>umanjuje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za</a:t>
            </a:r>
            <a:r>
              <a:rPr lang="en-GB" sz="1700" b="1" dirty="0" smtClean="0">
                <a:solidFill>
                  <a:schemeClr val="tx1"/>
                </a:solidFill>
              </a:rPr>
              <a:t> 15 </a:t>
            </a:r>
            <a:r>
              <a:rPr lang="en-GB" sz="1700" b="1" dirty="0">
                <a:solidFill>
                  <a:schemeClr val="tx1"/>
                </a:solidFill>
              </a:rPr>
              <a:t>%;</a:t>
            </a:r>
          </a:p>
          <a:p>
            <a:pPr algn="just"/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Postoji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i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mogućnost</a:t>
            </a:r>
            <a:r>
              <a:rPr lang="en-GB" sz="1700" b="1" dirty="0" smtClean="0">
                <a:solidFill>
                  <a:schemeClr val="tx1"/>
                </a:solidFill>
              </a:rPr>
              <a:t> da </a:t>
            </a:r>
            <a:r>
              <a:rPr lang="en-GB" sz="1700" b="1" dirty="0" err="1" smtClean="0">
                <a:solidFill>
                  <a:schemeClr val="tx1"/>
                </a:solidFill>
              </a:rPr>
              <a:t>investitor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samostalno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izvrši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komunalno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opremanje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zemljišta</a:t>
            </a:r>
            <a:r>
              <a:rPr lang="en-GB" sz="1700" b="1" dirty="0" smtClean="0">
                <a:solidFill>
                  <a:schemeClr val="tx1"/>
                </a:solidFill>
              </a:rPr>
              <a:t>.</a:t>
            </a:r>
            <a:endParaRPr lang="en-GB" sz="17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798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Zašto </a:t>
            </a:r>
            <a:r>
              <a:rPr lang="en-GB" dirty="0" err="1"/>
              <a:t>investirati</a:t>
            </a:r>
            <a:r>
              <a:rPr lang="en-GB" dirty="0"/>
              <a:t> u </a:t>
            </a:r>
            <a:r>
              <a:rPr lang="en-GB" dirty="0" err="1"/>
              <a:t>Žabljak</a:t>
            </a:r>
            <a:r>
              <a:rPr lang="en-GB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2191" y="1596981"/>
            <a:ext cx="9802421" cy="484245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sz="2400" b="1" dirty="0" smtClean="0">
                <a:solidFill>
                  <a:schemeClr val="tx1"/>
                </a:solidFill>
              </a:rPr>
              <a:t>Olakšice </a:t>
            </a:r>
            <a:r>
              <a:rPr lang="en-GB" sz="2400" b="1" dirty="0" err="1" smtClean="0">
                <a:solidFill>
                  <a:schemeClr val="tx1"/>
                </a:solidFill>
              </a:rPr>
              <a:t>koje</a:t>
            </a:r>
            <a:r>
              <a:rPr lang="en-GB" sz="2400" b="1" dirty="0" smtClean="0">
                <a:solidFill>
                  <a:schemeClr val="tx1"/>
                </a:solidFill>
              </a:rPr>
              <a:t> Opština </a:t>
            </a:r>
            <a:r>
              <a:rPr lang="en-GB" sz="2400" b="1" dirty="0" err="1" smtClean="0">
                <a:solidFill>
                  <a:schemeClr val="tx1"/>
                </a:solidFill>
              </a:rPr>
              <a:t>Žabljak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nudi</a:t>
            </a:r>
            <a:endParaRPr lang="en-GB" sz="2400" b="1" dirty="0" smtClean="0">
              <a:solidFill>
                <a:schemeClr val="tx1"/>
              </a:solidFill>
            </a:endParaRPr>
          </a:p>
          <a:p>
            <a:pPr algn="just"/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sl-SI" b="1" dirty="0">
                <a:solidFill>
                  <a:schemeClr val="tx1"/>
                </a:solidFill>
              </a:rPr>
              <a:t>Stopa poreza na nepokretnosti po Zakonu o porezu na nepokretnosti („Sl. list RCG“ 65/01, 69/03 i“ Sl. list CG“ br. 75/10, 9/15 i 44/17)je proporcionalna i iznosi od 0.25% do 1.00% tržišne vrijednosti </a:t>
            </a:r>
            <a:r>
              <a:rPr lang="sl-SI" b="1" dirty="0" smtClean="0">
                <a:solidFill>
                  <a:schemeClr val="tx1"/>
                </a:solidFill>
              </a:rPr>
              <a:t>nepokretnosti</a:t>
            </a:r>
            <a:r>
              <a:rPr lang="en-GB" b="1" dirty="0">
                <a:solidFill>
                  <a:schemeClr val="tx1"/>
                </a:solidFill>
              </a:rPr>
              <a:t>;</a:t>
            </a:r>
            <a:endParaRPr lang="en-GB" b="1" dirty="0" smtClean="0">
              <a:solidFill>
                <a:schemeClr val="tx1"/>
              </a:solidFill>
            </a:endParaRPr>
          </a:p>
          <a:p>
            <a:pPr algn="just"/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sl-SI" b="1" dirty="0">
                <a:solidFill>
                  <a:schemeClr val="tx1"/>
                </a:solidFill>
              </a:rPr>
              <a:t>Po važećoj Odluci o porezu na nepokretnosti  Opštine Žabljak, poreske stope su </a:t>
            </a:r>
            <a:r>
              <a:rPr lang="sl-SI" b="1" dirty="0" smtClean="0">
                <a:solidFill>
                  <a:schemeClr val="tx1"/>
                </a:solidFill>
              </a:rPr>
              <a:t>minimalne</a:t>
            </a:r>
            <a:r>
              <a:rPr lang="en-GB" b="1" dirty="0" smtClean="0">
                <a:solidFill>
                  <a:schemeClr val="tx1"/>
                </a:solidFill>
              </a:rPr>
              <a:t>;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endParaRPr lang="en-GB" b="1" dirty="0" smtClean="0">
              <a:solidFill>
                <a:schemeClr val="tx1"/>
              </a:solidFill>
            </a:endParaRPr>
          </a:p>
          <a:p>
            <a:pPr algn="just"/>
            <a:r>
              <a:rPr lang="sl-SI" b="1" dirty="0">
                <a:solidFill>
                  <a:schemeClr val="tx1"/>
                </a:solidFill>
              </a:rPr>
              <a:t>Stope poreza se kreću u rasponu od 0,25% za stambene objekte u izgradnji,do stope od 0,54% za sekundarne stambene </a:t>
            </a:r>
            <a:r>
              <a:rPr lang="sl-SI" b="1" dirty="0" smtClean="0">
                <a:solidFill>
                  <a:schemeClr val="tx1"/>
                </a:solidFill>
              </a:rPr>
              <a:t>objekte</a:t>
            </a:r>
            <a:r>
              <a:rPr lang="en-GB" b="1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pl-PL" b="1" dirty="0" smtClean="0">
                <a:solidFill>
                  <a:schemeClr val="tx1"/>
                </a:solidFill>
              </a:rPr>
              <a:t>  </a:t>
            </a:r>
            <a:r>
              <a:rPr lang="sl-SI" b="1" dirty="0">
                <a:solidFill>
                  <a:schemeClr val="tx1"/>
                </a:solidFill>
              </a:rPr>
              <a:t>Što se tiče objekata važnih za investicije i razvoj biznisa, stope su takođe veoma niske, imajući u vidu da je iste po zakonu moguće definisati i do 1</a:t>
            </a:r>
            <a:r>
              <a:rPr lang="sl-SI" b="1" dirty="0" smtClean="0">
                <a:solidFill>
                  <a:schemeClr val="tx1"/>
                </a:solidFill>
              </a:rPr>
              <a:t>%:</a:t>
            </a:r>
            <a:endParaRPr lang="en-GB" b="1" dirty="0" smtClean="0">
              <a:solidFill>
                <a:schemeClr val="tx1"/>
              </a:solidFill>
            </a:endParaRPr>
          </a:p>
          <a:p>
            <a:pPr algn="just"/>
            <a:r>
              <a:rPr lang="sl-SI" sz="1500" b="1" dirty="0">
                <a:solidFill>
                  <a:schemeClr val="tx1"/>
                </a:solidFill>
              </a:rPr>
              <a:t>Za poslovne objekte i poslovne prostorije (poslovne zgrade, poslovne prostorije i stanovi pretvoreni u poslovne prostorije)……………………………………………………… </a:t>
            </a:r>
            <a:r>
              <a:rPr lang="sl-SI" sz="1500" b="1" dirty="0" smtClean="0">
                <a:solidFill>
                  <a:schemeClr val="tx1"/>
                </a:solidFill>
              </a:rPr>
              <a:t>0,41</a:t>
            </a:r>
            <a:r>
              <a:rPr lang="en-GB" sz="1500" b="1" dirty="0" smtClean="0">
                <a:solidFill>
                  <a:schemeClr val="tx1"/>
                </a:solidFill>
              </a:rPr>
              <a:t>%</a:t>
            </a:r>
            <a:endParaRPr lang="en-GB" sz="1500" b="1" dirty="0">
              <a:solidFill>
                <a:schemeClr val="tx1"/>
              </a:solidFill>
            </a:endParaRPr>
          </a:p>
          <a:p>
            <a:pPr algn="just"/>
            <a:r>
              <a:rPr lang="sl-SI" sz="1500" b="1" dirty="0">
                <a:solidFill>
                  <a:schemeClr val="tx1"/>
                </a:solidFill>
              </a:rPr>
              <a:t>Za proizvodne objekte (hale i drugi prostori za </a:t>
            </a:r>
            <a:r>
              <a:rPr lang="sl-SI" sz="1500" b="1" dirty="0" smtClean="0">
                <a:solidFill>
                  <a:schemeClr val="tx1"/>
                </a:solidFill>
              </a:rPr>
              <a:t>obavlj</a:t>
            </a:r>
            <a:r>
              <a:rPr lang="en-GB" sz="1500" b="1" dirty="0" smtClean="0">
                <a:solidFill>
                  <a:schemeClr val="tx1"/>
                </a:solidFill>
              </a:rPr>
              <a:t>a</a:t>
            </a:r>
            <a:r>
              <a:rPr lang="sl-SI" sz="1500" b="1" dirty="0" smtClean="0">
                <a:solidFill>
                  <a:schemeClr val="tx1"/>
                </a:solidFill>
              </a:rPr>
              <a:t>nje </a:t>
            </a:r>
            <a:r>
              <a:rPr lang="sl-SI" sz="1500" b="1" dirty="0">
                <a:solidFill>
                  <a:schemeClr val="tx1"/>
                </a:solidFill>
              </a:rPr>
              <a:t>proizvodne djelatnosti)......................................................................................................................... 0,31% </a:t>
            </a:r>
            <a:endParaRPr lang="en-GB" sz="1500" b="1" dirty="0">
              <a:solidFill>
                <a:schemeClr val="tx1"/>
              </a:solidFill>
            </a:endParaRPr>
          </a:p>
          <a:p>
            <a:pPr algn="just"/>
            <a:r>
              <a:rPr lang="sl-SI" sz="1500" b="1" dirty="0">
                <a:solidFill>
                  <a:schemeClr val="tx1"/>
                </a:solidFill>
              </a:rPr>
              <a:t>Za stovarišta i skladišta ....................................................................................................0,26%</a:t>
            </a:r>
            <a:endParaRPr lang="en-GB" sz="15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049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Zašto </a:t>
            </a:r>
            <a:r>
              <a:rPr lang="en-GB" dirty="0" err="1"/>
              <a:t>investirati</a:t>
            </a:r>
            <a:r>
              <a:rPr lang="en-GB" dirty="0"/>
              <a:t> u </a:t>
            </a:r>
            <a:r>
              <a:rPr lang="en-GB" dirty="0" err="1"/>
              <a:t>Žabljak</a:t>
            </a:r>
            <a:r>
              <a:rPr lang="en-GB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7132" y="1904999"/>
            <a:ext cx="9817480" cy="4418527"/>
          </a:xfrm>
        </p:spPr>
        <p:txBody>
          <a:bodyPr/>
          <a:lstStyle/>
          <a:p>
            <a:r>
              <a:rPr lang="en-GB" sz="2400" b="1" dirty="0">
                <a:solidFill>
                  <a:schemeClr val="tx1"/>
                </a:solidFill>
              </a:rPr>
              <a:t>Olakšice </a:t>
            </a:r>
            <a:r>
              <a:rPr lang="en-GB" sz="2400" b="1" dirty="0" err="1">
                <a:solidFill>
                  <a:schemeClr val="tx1"/>
                </a:solidFill>
              </a:rPr>
              <a:t>koje</a:t>
            </a:r>
            <a:r>
              <a:rPr lang="en-GB" sz="2400" b="1" dirty="0">
                <a:solidFill>
                  <a:schemeClr val="tx1"/>
                </a:solidFill>
              </a:rPr>
              <a:t> Opština </a:t>
            </a:r>
            <a:r>
              <a:rPr lang="en-GB" sz="2400" b="1" dirty="0" err="1">
                <a:solidFill>
                  <a:schemeClr val="tx1"/>
                </a:solidFill>
              </a:rPr>
              <a:t>Žabljak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nudi</a:t>
            </a:r>
            <a:endParaRPr lang="en-GB" sz="2400" b="1" dirty="0">
              <a:solidFill>
                <a:schemeClr val="tx1"/>
              </a:solidFill>
            </a:endParaRPr>
          </a:p>
          <a:p>
            <a:r>
              <a:rPr lang="sl-SI" b="1" dirty="0">
                <a:solidFill>
                  <a:schemeClr val="tx1"/>
                </a:solidFill>
              </a:rPr>
              <a:t>Opštinskom odlukom o porezu na nepokretnosti predviđena su i umanjenja poreske stope</a:t>
            </a:r>
            <a:r>
              <a:rPr lang="sl-SI" dirty="0"/>
              <a:t>:</a:t>
            </a:r>
            <a:endParaRPr lang="en-GB" dirty="0"/>
          </a:p>
          <a:p>
            <a:r>
              <a:rPr lang="sl-SI" sz="1400" b="1" dirty="0">
                <a:solidFill>
                  <a:schemeClr val="tx1"/>
                </a:solidFill>
              </a:rPr>
              <a:t>-za ugostiteljski objekat koji se nalazi u zoni prioritetnog turističkog lokaliteta, u skladu sa propisima Vlade, koji je u funkciji 12 mjeseci u godini, poreska stopa može se umanjiti:</a:t>
            </a:r>
            <a:endParaRPr lang="en-GB" sz="1400" b="1" dirty="0">
              <a:solidFill>
                <a:schemeClr val="tx1"/>
              </a:solidFill>
            </a:endParaRPr>
          </a:p>
          <a:p>
            <a:r>
              <a:rPr lang="sl-SI" sz="1400" b="1" dirty="0">
                <a:solidFill>
                  <a:schemeClr val="tx1"/>
                </a:solidFill>
              </a:rPr>
              <a:t>za ugostiteljski objekat: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- kategorije 4 **** ........................ 20 % </a:t>
            </a:r>
            <a:endParaRPr lang="en-GB" sz="1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b="1" dirty="0" smtClean="0">
                <a:solidFill>
                  <a:schemeClr val="tx1"/>
                </a:solidFill>
              </a:rPr>
              <a:t>       </a:t>
            </a:r>
            <a:r>
              <a:rPr lang="sl-SI" sz="1400" b="1" dirty="0" smtClean="0">
                <a:solidFill>
                  <a:schemeClr val="tx1"/>
                </a:solidFill>
              </a:rPr>
              <a:t>- </a:t>
            </a:r>
            <a:r>
              <a:rPr lang="sl-SI" sz="1400" b="1" dirty="0">
                <a:solidFill>
                  <a:schemeClr val="tx1"/>
                </a:solidFill>
              </a:rPr>
              <a:t>kategorije preko 4 **** ............... 50 </a:t>
            </a:r>
            <a:r>
              <a:rPr lang="sl-SI" sz="1400" b="1" dirty="0" smtClean="0">
                <a:solidFill>
                  <a:schemeClr val="tx1"/>
                </a:solidFill>
              </a:rPr>
              <a:t>%</a:t>
            </a:r>
            <a:endParaRPr lang="en-GB" sz="1400" b="1" dirty="0" smtClean="0">
              <a:solidFill>
                <a:schemeClr val="tx1"/>
              </a:solidFill>
            </a:endParaRPr>
          </a:p>
          <a:p>
            <a:r>
              <a:rPr lang="en-GB" b="1" dirty="0" err="1" smtClean="0">
                <a:solidFill>
                  <a:schemeClr val="tx1"/>
                </a:solidFill>
              </a:rPr>
              <a:t>Plaćanja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poreza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oslobođena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fizička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lica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za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zemljište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koje</a:t>
            </a:r>
            <a:r>
              <a:rPr lang="en-GB" b="1" dirty="0">
                <a:solidFill>
                  <a:schemeClr val="tx1"/>
                </a:solidFill>
              </a:rPr>
              <a:t> se </a:t>
            </a:r>
            <a:r>
              <a:rPr lang="en-GB" b="1" dirty="0" err="1">
                <a:solidFill>
                  <a:schemeClr val="tx1"/>
                </a:solidFill>
              </a:rPr>
              <a:t>koristi</a:t>
            </a:r>
            <a:r>
              <a:rPr lang="en-GB" b="1" dirty="0">
                <a:solidFill>
                  <a:schemeClr val="tx1"/>
                </a:solidFill>
              </a:rPr>
              <a:t> u </a:t>
            </a:r>
            <a:r>
              <a:rPr lang="en-GB" b="1" dirty="0" err="1">
                <a:solidFill>
                  <a:schemeClr val="tx1"/>
                </a:solidFill>
              </a:rPr>
              <a:t>poljoprivredne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svrhe</a:t>
            </a:r>
            <a:r>
              <a:rPr lang="en-GB" b="1" dirty="0">
                <a:solidFill>
                  <a:schemeClr val="tx1"/>
                </a:solidFill>
              </a:rPr>
              <a:t>.</a:t>
            </a:r>
            <a:endParaRPr lang="en-GB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133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Poslovne</a:t>
            </a:r>
            <a:r>
              <a:rPr lang="en-GB" dirty="0" smtClean="0"/>
              <a:t> zone/</a:t>
            </a:r>
            <a:r>
              <a:rPr lang="en-GB" dirty="0" err="1" smtClean="0"/>
              <a:t>industrijske</a:t>
            </a:r>
            <a:r>
              <a:rPr lang="en-GB" dirty="0" smtClean="0"/>
              <a:t> </a:t>
            </a:r>
            <a:r>
              <a:rPr lang="en-GB" dirty="0" err="1" smtClean="0"/>
              <a:t>lokacije</a:t>
            </a:r>
            <a:r>
              <a:rPr lang="en-GB" dirty="0" smtClean="0"/>
              <a:t> </a:t>
            </a:r>
            <a:r>
              <a:rPr lang="en-GB" dirty="0"/>
              <a:t> </a:t>
            </a:r>
            <a:r>
              <a:rPr lang="en-GB" dirty="0" smtClean="0"/>
              <a:t>u </a:t>
            </a:r>
            <a:r>
              <a:rPr lang="en-GB" dirty="0" err="1" smtClean="0"/>
              <a:t>Žabljaku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258" y="2133599"/>
            <a:ext cx="9788354" cy="2585323"/>
          </a:xfrm>
        </p:spPr>
        <p:txBody>
          <a:bodyPr>
            <a:spAutoFit/>
          </a:bodyPr>
          <a:lstStyle/>
          <a:p>
            <a:r>
              <a:rPr lang="en-US" sz="1600" b="1" dirty="0" err="1">
                <a:solidFill>
                  <a:schemeClr val="tx1"/>
                </a:solidFill>
              </a:rPr>
              <a:t>Prostorno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urbanističkim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planom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opštine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Žabljak</a:t>
            </a:r>
            <a:r>
              <a:rPr lang="en-US" sz="1600" b="1" dirty="0">
                <a:solidFill>
                  <a:schemeClr val="tx1"/>
                </a:solidFill>
              </a:rPr>
              <a:t>, </a:t>
            </a:r>
            <a:r>
              <a:rPr lang="en-US" sz="1600" b="1" dirty="0" err="1">
                <a:solidFill>
                  <a:schemeClr val="tx1"/>
                </a:solidFill>
              </a:rPr>
              <a:t>definisane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su</a:t>
            </a:r>
            <a:r>
              <a:rPr lang="en-US" sz="1600" b="1" dirty="0">
                <a:solidFill>
                  <a:schemeClr val="tx1"/>
                </a:solidFill>
              </a:rPr>
              <a:t> zone </a:t>
            </a:r>
            <a:r>
              <a:rPr lang="en-US" sz="1600" b="1" dirty="0" err="1">
                <a:solidFill>
                  <a:schemeClr val="tx1"/>
                </a:solidFill>
              </a:rPr>
              <a:t>za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razvoj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biznisa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i</a:t>
            </a:r>
            <a:r>
              <a:rPr lang="en-US" sz="1600" b="1" dirty="0">
                <a:solidFill>
                  <a:schemeClr val="tx1"/>
                </a:solidFill>
              </a:rPr>
              <a:t> to</a:t>
            </a:r>
            <a:r>
              <a:rPr lang="en-US" sz="1600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1. </a:t>
            </a:r>
            <a:r>
              <a:rPr lang="en-US" sz="1600" b="1" dirty="0" err="1" smtClean="0">
                <a:solidFill>
                  <a:schemeClr val="tx1"/>
                </a:solidFill>
              </a:rPr>
              <a:t>Poslovna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zona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Njegovuđa</a:t>
            </a:r>
            <a:r>
              <a:rPr lang="en-US" sz="1600" b="1" dirty="0">
                <a:solidFill>
                  <a:schemeClr val="tx1"/>
                </a:solidFill>
              </a:rPr>
              <a:t>: </a:t>
            </a:r>
            <a:r>
              <a:rPr lang="en-US" sz="1600" b="1" dirty="0" err="1">
                <a:solidFill>
                  <a:schemeClr val="tx1"/>
                </a:solidFill>
              </a:rPr>
              <a:t>Njegovuđa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i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Pilana</a:t>
            </a:r>
            <a:r>
              <a:rPr lang="en-US" sz="1600" b="1" dirty="0">
                <a:solidFill>
                  <a:schemeClr val="tx1"/>
                </a:solidFill>
              </a:rPr>
              <a:t>, </a:t>
            </a:r>
            <a:r>
              <a:rPr lang="en-US" sz="1600" b="1" dirty="0" err="1">
                <a:solidFill>
                  <a:schemeClr val="tx1"/>
                </a:solidFill>
              </a:rPr>
              <a:t>Njegovuđa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</a:rPr>
              <a:t>II</a:t>
            </a:r>
          </a:p>
          <a:p>
            <a:r>
              <a:rPr lang="en-GB" sz="1600" b="1" dirty="0" smtClean="0">
                <a:solidFill>
                  <a:schemeClr val="tx1"/>
                </a:solidFill>
              </a:rPr>
              <a:t>2. </a:t>
            </a:r>
            <a:r>
              <a:rPr lang="en-GB" sz="1600" b="1" dirty="0" err="1" smtClean="0">
                <a:solidFill>
                  <a:schemeClr val="tx1"/>
                </a:solidFill>
              </a:rPr>
              <a:t>Poslovna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zona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Vruljci</a:t>
            </a:r>
            <a:r>
              <a:rPr lang="en-GB" sz="1600" b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GB" sz="1600" b="1" dirty="0" smtClean="0">
                <a:solidFill>
                  <a:schemeClr val="tx1"/>
                </a:solidFill>
              </a:rPr>
              <a:t>3. </a:t>
            </a:r>
            <a:r>
              <a:rPr lang="en-GB" sz="1600" b="1" dirty="0" err="1" smtClean="0">
                <a:solidFill>
                  <a:schemeClr val="tx1"/>
                </a:solidFill>
              </a:rPr>
              <a:t>Žabljak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radna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zona</a:t>
            </a:r>
            <a:r>
              <a:rPr lang="en-GB" sz="1600" b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GB" sz="1600" b="1" dirty="0" smtClean="0">
                <a:solidFill>
                  <a:schemeClr val="tx1"/>
                </a:solidFill>
              </a:rPr>
              <a:t>4. </a:t>
            </a:r>
            <a:r>
              <a:rPr lang="en-GB" sz="1600" b="1" dirty="0" err="1" smtClean="0">
                <a:solidFill>
                  <a:schemeClr val="tx1"/>
                </a:solidFill>
              </a:rPr>
              <a:t>Servisna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zona</a:t>
            </a:r>
            <a:endParaRPr lang="en-GB" sz="1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1400" b="1" dirty="0" smtClean="0">
                <a:solidFill>
                  <a:schemeClr val="tx1"/>
                </a:solidFill>
              </a:rPr>
              <a:t>                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426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412124"/>
            <a:ext cx="8911687" cy="1120462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Poslovne</a:t>
            </a:r>
            <a:r>
              <a:rPr lang="en-GB" dirty="0"/>
              <a:t> zone/</a:t>
            </a:r>
            <a:r>
              <a:rPr lang="en-GB" dirty="0" err="1"/>
              <a:t>lokacije</a:t>
            </a:r>
            <a:r>
              <a:rPr lang="en-GB" dirty="0"/>
              <a:t> </a:t>
            </a:r>
            <a:r>
              <a:rPr lang="en-GB" dirty="0" err="1"/>
              <a:t>industrijskog</a:t>
            </a:r>
            <a:r>
              <a:rPr lang="en-GB" dirty="0"/>
              <a:t> </a:t>
            </a:r>
            <a:r>
              <a:rPr lang="en-GB" dirty="0" err="1"/>
              <a:t>zemljišta</a:t>
            </a:r>
            <a:r>
              <a:rPr lang="en-GB" dirty="0"/>
              <a:t> u </a:t>
            </a:r>
            <a:r>
              <a:rPr lang="en-GB" dirty="0" err="1"/>
              <a:t>Žabljaku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677" y="1532587"/>
            <a:ext cx="10087936" cy="53254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/>
              <a:t> </a:t>
            </a:r>
            <a:r>
              <a:rPr lang="en-GB" sz="2000" dirty="0"/>
              <a:t> </a:t>
            </a:r>
            <a:r>
              <a:rPr lang="en-GB" sz="2000" b="1" dirty="0">
                <a:solidFill>
                  <a:schemeClr val="tx1"/>
                </a:solidFill>
              </a:rPr>
              <a:t>U </a:t>
            </a:r>
            <a:r>
              <a:rPr lang="en-GB" sz="2000" b="1" dirty="0" err="1">
                <a:solidFill>
                  <a:schemeClr val="tx1"/>
                </a:solidFill>
              </a:rPr>
              <a:t>okviru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ovih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zona</a:t>
            </a:r>
            <a:r>
              <a:rPr lang="en-GB" sz="2000" b="1" dirty="0">
                <a:solidFill>
                  <a:schemeClr val="tx1"/>
                </a:solidFill>
              </a:rPr>
              <a:t>, </a:t>
            </a:r>
            <a:r>
              <a:rPr lang="en-GB" sz="2000" b="1" dirty="0" err="1" smtClean="0">
                <a:solidFill>
                  <a:schemeClr val="tx1"/>
                </a:solidFill>
              </a:rPr>
              <a:t>raspoložive</a:t>
            </a:r>
            <a:r>
              <a:rPr lang="en-GB" sz="2000" b="1" dirty="0" smtClean="0">
                <a:solidFill>
                  <a:schemeClr val="tx1"/>
                </a:solidFill>
              </a:rPr>
              <a:t>  </a:t>
            </a:r>
            <a:r>
              <a:rPr lang="en-GB" sz="2000" b="1" dirty="0" err="1">
                <a:solidFill>
                  <a:schemeClr val="tx1"/>
                </a:solidFill>
              </a:rPr>
              <a:t>poslovne</a:t>
            </a:r>
            <a:r>
              <a:rPr lang="en-GB" sz="2000" b="1" dirty="0">
                <a:solidFill>
                  <a:schemeClr val="tx1"/>
                </a:solidFill>
              </a:rPr>
              <a:t>/</a:t>
            </a:r>
            <a:r>
              <a:rPr lang="en-GB" sz="2000" b="1" dirty="0" err="1">
                <a:solidFill>
                  <a:schemeClr val="tx1"/>
                </a:solidFill>
              </a:rPr>
              <a:t>industrijske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lokacije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su</a:t>
            </a:r>
            <a:r>
              <a:rPr lang="en-GB" sz="2000" b="1" dirty="0" smtClean="0">
                <a:solidFill>
                  <a:schemeClr val="tx1"/>
                </a:solidFill>
              </a:rPr>
              <a:t>:</a:t>
            </a:r>
            <a:endParaRPr lang="en-GB" sz="20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>
                <a:solidFill>
                  <a:schemeClr val="tx1"/>
                </a:solidFill>
              </a:rPr>
              <a:t>1. </a:t>
            </a:r>
            <a:r>
              <a:rPr lang="en-GB" b="1" dirty="0" err="1">
                <a:solidFill>
                  <a:schemeClr val="tx1"/>
                </a:solidFill>
              </a:rPr>
              <a:t>Lokacija:Njegovuđa</a:t>
            </a:r>
            <a:r>
              <a:rPr lang="en-GB" b="1" dirty="0">
                <a:solidFill>
                  <a:schemeClr val="tx1"/>
                </a:solidFill>
              </a:rPr>
              <a:t> II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</a:t>
            </a:r>
            <a:r>
              <a:rPr lang="en-GB" b="1" dirty="0" err="1" smtClean="0">
                <a:solidFill>
                  <a:schemeClr val="tx1"/>
                </a:solidFill>
              </a:rPr>
              <a:t>Vlasništvo:privatno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</a:t>
            </a:r>
            <a:r>
              <a:rPr lang="en-GB" b="1" dirty="0" err="1" smtClean="0">
                <a:solidFill>
                  <a:schemeClr val="tx1"/>
                </a:solidFill>
              </a:rPr>
              <a:t>Veličina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urbanističke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parcele</a:t>
            </a:r>
            <a:r>
              <a:rPr lang="en-GB" b="1" dirty="0" smtClean="0">
                <a:solidFill>
                  <a:schemeClr val="tx1"/>
                </a:solidFill>
              </a:rPr>
              <a:t> cca4 </a:t>
            </a:r>
            <a:r>
              <a:rPr lang="en-GB" b="1" dirty="0">
                <a:solidFill>
                  <a:schemeClr val="tx1"/>
                </a:solidFill>
              </a:rPr>
              <a:t>ha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</a:t>
            </a:r>
            <a:r>
              <a:rPr lang="en-GB" b="1" dirty="0" err="1" smtClean="0">
                <a:solidFill>
                  <a:schemeClr val="tx1"/>
                </a:solidFill>
              </a:rPr>
              <a:t>Namjena</a:t>
            </a:r>
            <a:r>
              <a:rPr lang="en-GB" b="1" dirty="0">
                <a:solidFill>
                  <a:schemeClr val="tx1"/>
                </a:solidFill>
              </a:rPr>
              <a:t>: </a:t>
            </a:r>
            <a:r>
              <a:rPr lang="en-GB" b="1" dirty="0" err="1" smtClean="0">
                <a:solidFill>
                  <a:schemeClr val="tx1"/>
                </a:solidFill>
              </a:rPr>
              <a:t>industrija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proizvodnja</a:t>
            </a:r>
            <a:endParaRPr lang="en-GB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GB" sz="20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sz="2000" b="1" dirty="0" smtClean="0">
                <a:solidFill>
                  <a:schemeClr val="tx1"/>
                </a:solidFill>
              </a:rPr>
              <a:t>   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196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34851"/>
            <a:ext cx="8911687" cy="1017431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Poslovne</a:t>
            </a:r>
            <a:r>
              <a:rPr lang="en-GB" dirty="0" smtClean="0"/>
              <a:t> zone/</a:t>
            </a:r>
            <a:r>
              <a:rPr lang="en-GB" dirty="0" err="1" smtClean="0"/>
              <a:t>lokacije</a:t>
            </a:r>
            <a:r>
              <a:rPr lang="en-GB" dirty="0" smtClean="0"/>
              <a:t> </a:t>
            </a:r>
            <a:r>
              <a:rPr lang="en-GB" dirty="0" err="1" smtClean="0"/>
              <a:t>industrijskog</a:t>
            </a:r>
            <a:r>
              <a:rPr lang="en-GB" dirty="0" smtClean="0"/>
              <a:t> </a:t>
            </a:r>
            <a:r>
              <a:rPr lang="en-GB" dirty="0" err="1" smtClean="0"/>
              <a:t>zemljišta</a:t>
            </a:r>
            <a:r>
              <a:rPr lang="en-GB" dirty="0" smtClean="0"/>
              <a:t> u </a:t>
            </a:r>
            <a:r>
              <a:rPr lang="en-GB" dirty="0" err="1" smtClean="0"/>
              <a:t>Žabljaku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1070" y="1596979"/>
            <a:ext cx="10023542" cy="51129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2. </a:t>
            </a:r>
            <a:r>
              <a:rPr lang="en-GB" b="1" dirty="0" err="1" smtClean="0">
                <a:solidFill>
                  <a:schemeClr val="tx1"/>
                </a:solidFill>
              </a:rPr>
              <a:t>Lokacija:Žabljak</a:t>
            </a:r>
            <a:r>
              <a:rPr lang="en-GB" b="1" dirty="0" smtClean="0">
                <a:solidFill>
                  <a:schemeClr val="tx1"/>
                </a:solidFill>
              </a:rPr>
              <a:t> I</a:t>
            </a:r>
          </a:p>
          <a:p>
            <a:pPr marL="0" indent="0" algn="just">
              <a:buNone/>
            </a:pP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   </a:t>
            </a:r>
            <a:r>
              <a:rPr lang="en-GB" b="1" dirty="0" err="1" smtClean="0">
                <a:solidFill>
                  <a:schemeClr val="tx1"/>
                </a:solidFill>
              </a:rPr>
              <a:t>Adresa:Narodnih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heroja</a:t>
            </a:r>
            <a:r>
              <a:rPr lang="en-GB" b="1" dirty="0" smtClean="0">
                <a:solidFill>
                  <a:schemeClr val="tx1"/>
                </a:solidFill>
              </a:rPr>
              <a:t> bb(</a:t>
            </a:r>
            <a:r>
              <a:rPr lang="en-GB" b="1" dirty="0" err="1" smtClean="0">
                <a:solidFill>
                  <a:schemeClr val="tx1"/>
                </a:solidFill>
              </a:rPr>
              <a:t>Klještina</a:t>
            </a:r>
            <a:r>
              <a:rPr lang="en-GB" b="1" dirty="0" smtClean="0">
                <a:solidFill>
                  <a:schemeClr val="tx1"/>
                </a:solidFill>
              </a:rPr>
              <a:t>)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>
                <a:solidFill>
                  <a:schemeClr val="tx1"/>
                </a:solidFill>
              </a:rPr>
              <a:t>    </a:t>
            </a:r>
            <a:r>
              <a:rPr lang="en-GB" b="1" dirty="0" err="1" smtClean="0">
                <a:solidFill>
                  <a:schemeClr val="tx1"/>
                </a:solidFill>
              </a:rPr>
              <a:t>Biznis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zona</a:t>
            </a:r>
            <a:r>
              <a:rPr lang="en-GB" b="1" dirty="0" smtClean="0">
                <a:solidFill>
                  <a:schemeClr val="tx1"/>
                </a:solidFill>
              </a:rPr>
              <a:t>: </a:t>
            </a:r>
            <a:r>
              <a:rPr lang="en-GB" b="1" dirty="0" err="1" smtClean="0">
                <a:solidFill>
                  <a:schemeClr val="tx1"/>
                </a:solidFill>
              </a:rPr>
              <a:t>Servisna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zona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Vlasništvo:100% </a:t>
            </a:r>
            <a:r>
              <a:rPr lang="en-GB" b="1" dirty="0" err="1" smtClean="0">
                <a:solidFill>
                  <a:schemeClr val="tx1"/>
                </a:solidFill>
              </a:rPr>
              <a:t>javno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</a:t>
            </a:r>
            <a:r>
              <a:rPr lang="en-GB" b="1" dirty="0" err="1" smtClean="0">
                <a:solidFill>
                  <a:schemeClr val="tx1"/>
                </a:solidFill>
              </a:rPr>
              <a:t>Veličina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urbanističke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parcele</a:t>
            </a:r>
            <a:r>
              <a:rPr lang="en-GB" b="1" dirty="0" smtClean="0">
                <a:solidFill>
                  <a:schemeClr val="tx1"/>
                </a:solidFill>
              </a:rPr>
              <a:t> 5.113m2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</a:t>
            </a:r>
            <a:r>
              <a:rPr lang="en-GB" b="1" dirty="0" err="1" smtClean="0">
                <a:solidFill>
                  <a:schemeClr val="tx1"/>
                </a:solidFill>
              </a:rPr>
              <a:t>Namjena</a:t>
            </a:r>
            <a:r>
              <a:rPr lang="en-GB" b="1" dirty="0" smtClean="0">
                <a:solidFill>
                  <a:schemeClr val="tx1"/>
                </a:solidFill>
              </a:rPr>
              <a:t>: </a:t>
            </a:r>
            <a:r>
              <a:rPr lang="en-GB" b="1" dirty="0" err="1" smtClean="0">
                <a:solidFill>
                  <a:schemeClr val="tx1"/>
                </a:solidFill>
              </a:rPr>
              <a:t>industrija</a:t>
            </a:r>
            <a:r>
              <a:rPr lang="en-GB" b="1" dirty="0" smtClean="0">
                <a:solidFill>
                  <a:schemeClr val="tx1"/>
                </a:solidFill>
              </a:rPr>
              <a:t> I </a:t>
            </a:r>
            <a:r>
              <a:rPr lang="en-GB" b="1" dirty="0" err="1" smtClean="0">
                <a:solidFill>
                  <a:schemeClr val="tx1"/>
                </a:solidFill>
              </a:rPr>
              <a:t>proizvodnja</a:t>
            </a:r>
            <a:endParaRPr lang="en-GB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GB" b="1" dirty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385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18942"/>
            <a:ext cx="8911687" cy="1146220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Poslovne</a:t>
            </a:r>
            <a:r>
              <a:rPr lang="en-GB" dirty="0"/>
              <a:t> zone/</a:t>
            </a:r>
            <a:r>
              <a:rPr lang="en-GB" dirty="0" err="1"/>
              <a:t>lokacije</a:t>
            </a:r>
            <a:r>
              <a:rPr lang="en-GB" dirty="0"/>
              <a:t> </a:t>
            </a:r>
            <a:r>
              <a:rPr lang="en-GB" dirty="0" err="1"/>
              <a:t>industrijskog</a:t>
            </a:r>
            <a:r>
              <a:rPr lang="en-GB" dirty="0"/>
              <a:t> </a:t>
            </a:r>
            <a:r>
              <a:rPr lang="en-GB" dirty="0" err="1"/>
              <a:t>zemljišta</a:t>
            </a:r>
            <a:r>
              <a:rPr lang="en-GB" dirty="0"/>
              <a:t> u </a:t>
            </a:r>
            <a:r>
              <a:rPr lang="en-GB" dirty="0" err="1"/>
              <a:t>Žabljaku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8648" y="1468192"/>
            <a:ext cx="9765964" cy="52545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3.    </a:t>
            </a:r>
            <a:r>
              <a:rPr lang="en-GB" b="1" dirty="0" err="1" smtClean="0">
                <a:solidFill>
                  <a:schemeClr val="tx1"/>
                </a:solidFill>
              </a:rPr>
              <a:t>Lokacija:Žabljak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II</a:t>
            </a:r>
          </a:p>
          <a:p>
            <a:pPr marL="0" indent="0" algn="just">
              <a:buNone/>
            </a:pPr>
            <a:r>
              <a:rPr lang="en-GB" b="1" dirty="0">
                <a:solidFill>
                  <a:schemeClr val="tx1"/>
                </a:solidFill>
              </a:rPr>
              <a:t>       </a:t>
            </a:r>
            <a:r>
              <a:rPr lang="en-GB" b="1" dirty="0" err="1" smtClean="0">
                <a:solidFill>
                  <a:schemeClr val="tx1"/>
                </a:solidFill>
              </a:rPr>
              <a:t>Adresa:Narodnih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heroja</a:t>
            </a:r>
            <a:r>
              <a:rPr lang="en-GB" b="1" dirty="0">
                <a:solidFill>
                  <a:schemeClr val="tx1"/>
                </a:solidFill>
              </a:rPr>
              <a:t> bb(</a:t>
            </a:r>
            <a:r>
              <a:rPr lang="en-GB" b="1" dirty="0" err="1">
                <a:solidFill>
                  <a:schemeClr val="tx1"/>
                </a:solidFill>
              </a:rPr>
              <a:t>Klještina</a:t>
            </a:r>
            <a:r>
              <a:rPr lang="en-GB" b="1" dirty="0">
                <a:solidFill>
                  <a:schemeClr val="tx1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en-GB" b="1" dirty="0">
                <a:solidFill>
                  <a:schemeClr val="tx1"/>
                </a:solidFill>
              </a:rPr>
              <a:t>    </a:t>
            </a:r>
            <a:r>
              <a:rPr lang="en-GB" b="1" dirty="0" smtClean="0">
                <a:solidFill>
                  <a:schemeClr val="tx1"/>
                </a:solidFill>
              </a:rPr>
              <a:t>   </a:t>
            </a:r>
            <a:r>
              <a:rPr lang="en-GB" b="1" dirty="0" err="1" smtClean="0">
                <a:solidFill>
                  <a:schemeClr val="tx1"/>
                </a:solidFill>
              </a:rPr>
              <a:t>Biznis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zona</a:t>
            </a:r>
            <a:r>
              <a:rPr lang="en-GB" b="1" dirty="0" smtClean="0">
                <a:solidFill>
                  <a:schemeClr val="tx1"/>
                </a:solidFill>
              </a:rPr>
              <a:t>: </a:t>
            </a:r>
            <a:r>
              <a:rPr lang="en-GB" b="1" dirty="0" err="1" smtClean="0">
                <a:solidFill>
                  <a:schemeClr val="tx1"/>
                </a:solidFill>
              </a:rPr>
              <a:t>Servisna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zona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  Vlasništvo:100</a:t>
            </a:r>
            <a:r>
              <a:rPr lang="en-GB" b="1" dirty="0">
                <a:solidFill>
                  <a:schemeClr val="tx1"/>
                </a:solidFill>
              </a:rPr>
              <a:t>% </a:t>
            </a:r>
            <a:r>
              <a:rPr lang="en-GB" b="1" dirty="0" err="1" smtClean="0">
                <a:solidFill>
                  <a:schemeClr val="tx1"/>
                </a:solidFill>
              </a:rPr>
              <a:t>javno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  </a:t>
            </a:r>
            <a:r>
              <a:rPr lang="en-GB" b="1" dirty="0" err="1" smtClean="0">
                <a:solidFill>
                  <a:schemeClr val="tx1"/>
                </a:solidFill>
              </a:rPr>
              <a:t>Veličina</a:t>
            </a:r>
            <a:r>
              <a:rPr lang="en-GB" b="1" dirty="0" smtClean="0">
                <a:solidFill>
                  <a:schemeClr val="tx1"/>
                </a:solidFill>
              </a:rPr>
              <a:t>  </a:t>
            </a:r>
            <a:r>
              <a:rPr lang="en-GB" b="1" dirty="0" err="1" smtClean="0">
                <a:solidFill>
                  <a:schemeClr val="tx1"/>
                </a:solidFill>
              </a:rPr>
              <a:t>urbanističe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parcele</a:t>
            </a:r>
            <a:r>
              <a:rPr lang="en-GB" b="1" dirty="0" smtClean="0">
                <a:solidFill>
                  <a:schemeClr val="tx1"/>
                </a:solidFill>
              </a:rPr>
              <a:t> 21.527m2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  </a:t>
            </a:r>
            <a:r>
              <a:rPr lang="en-GB" b="1" dirty="0" err="1" smtClean="0">
                <a:solidFill>
                  <a:schemeClr val="tx1"/>
                </a:solidFill>
              </a:rPr>
              <a:t>Namjena</a:t>
            </a:r>
            <a:r>
              <a:rPr lang="en-GB" b="1" dirty="0">
                <a:solidFill>
                  <a:schemeClr val="tx1"/>
                </a:solidFill>
              </a:rPr>
              <a:t>: </a:t>
            </a:r>
            <a:r>
              <a:rPr lang="en-GB" b="1" dirty="0" err="1">
                <a:solidFill>
                  <a:schemeClr val="tx1"/>
                </a:solidFill>
              </a:rPr>
              <a:t>industrija</a:t>
            </a:r>
            <a:r>
              <a:rPr lang="en-GB" b="1" dirty="0">
                <a:solidFill>
                  <a:schemeClr val="tx1"/>
                </a:solidFill>
              </a:rPr>
              <a:t> I </a:t>
            </a:r>
            <a:r>
              <a:rPr lang="en-GB" b="1" dirty="0" err="1">
                <a:solidFill>
                  <a:schemeClr val="tx1"/>
                </a:solidFill>
              </a:rPr>
              <a:t>proizvodnja</a:t>
            </a:r>
            <a:endParaRPr lang="en-GB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750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57577"/>
            <a:ext cx="8911687" cy="1133341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Poslovne</a:t>
            </a:r>
            <a:r>
              <a:rPr lang="en-GB" dirty="0"/>
              <a:t> zone/</a:t>
            </a:r>
            <a:r>
              <a:rPr lang="en-GB" dirty="0" err="1"/>
              <a:t>lokacije</a:t>
            </a:r>
            <a:r>
              <a:rPr lang="en-GB" dirty="0"/>
              <a:t> </a:t>
            </a:r>
            <a:r>
              <a:rPr lang="en-GB" dirty="0" err="1"/>
              <a:t>industrijskog</a:t>
            </a:r>
            <a:r>
              <a:rPr lang="en-GB" dirty="0"/>
              <a:t> </a:t>
            </a:r>
            <a:r>
              <a:rPr lang="en-GB" dirty="0" err="1"/>
              <a:t>zemljišta</a:t>
            </a:r>
            <a:r>
              <a:rPr lang="en-GB" dirty="0"/>
              <a:t> u </a:t>
            </a:r>
            <a:r>
              <a:rPr lang="en-GB" dirty="0" err="1"/>
              <a:t>Žabljaku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6234" y="1287887"/>
            <a:ext cx="10515600" cy="52030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4.    </a:t>
            </a:r>
            <a:r>
              <a:rPr lang="en-GB" b="1" dirty="0" err="1" smtClean="0">
                <a:solidFill>
                  <a:schemeClr val="tx1"/>
                </a:solidFill>
              </a:rPr>
              <a:t>Lokacija:Žabljak</a:t>
            </a:r>
            <a:r>
              <a:rPr lang="en-GB" b="1" dirty="0" smtClean="0">
                <a:solidFill>
                  <a:schemeClr val="tx1"/>
                </a:solidFill>
              </a:rPr>
              <a:t> III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>
                <a:solidFill>
                  <a:schemeClr val="tx1"/>
                </a:solidFill>
              </a:rPr>
              <a:t>       </a:t>
            </a:r>
            <a:r>
              <a:rPr lang="en-GB" b="1" dirty="0" err="1" smtClean="0">
                <a:solidFill>
                  <a:schemeClr val="tx1"/>
                </a:solidFill>
              </a:rPr>
              <a:t>Adresa:Narodnih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heroja</a:t>
            </a:r>
            <a:r>
              <a:rPr lang="en-GB" b="1" dirty="0">
                <a:solidFill>
                  <a:schemeClr val="tx1"/>
                </a:solidFill>
              </a:rPr>
              <a:t> bb(</a:t>
            </a:r>
            <a:r>
              <a:rPr lang="en-GB" b="1" dirty="0" err="1">
                <a:solidFill>
                  <a:schemeClr val="tx1"/>
                </a:solidFill>
              </a:rPr>
              <a:t>Klještina</a:t>
            </a:r>
            <a:r>
              <a:rPr lang="en-GB" b="1" dirty="0">
                <a:solidFill>
                  <a:schemeClr val="tx1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en-GB" b="1" dirty="0">
                <a:solidFill>
                  <a:schemeClr val="tx1"/>
                </a:solidFill>
              </a:rPr>
              <a:t>     </a:t>
            </a:r>
            <a:r>
              <a:rPr lang="en-GB" b="1" dirty="0" smtClean="0">
                <a:solidFill>
                  <a:schemeClr val="tx1"/>
                </a:solidFill>
              </a:rPr>
              <a:t>  </a:t>
            </a:r>
            <a:r>
              <a:rPr lang="en-GB" b="1" dirty="0" err="1" smtClean="0">
                <a:solidFill>
                  <a:schemeClr val="tx1"/>
                </a:solidFill>
              </a:rPr>
              <a:t>Biznis</a:t>
            </a:r>
            <a:r>
              <a:rPr lang="en-GB" b="1" dirty="0" smtClean="0">
                <a:solidFill>
                  <a:schemeClr val="tx1"/>
                </a:solidFill>
              </a:rPr>
              <a:t>  </a:t>
            </a:r>
            <a:r>
              <a:rPr lang="en-GB" b="1" dirty="0" err="1" smtClean="0">
                <a:solidFill>
                  <a:schemeClr val="tx1"/>
                </a:solidFill>
              </a:rPr>
              <a:t>zona</a:t>
            </a:r>
            <a:r>
              <a:rPr lang="en-GB" b="1" dirty="0" smtClean="0">
                <a:solidFill>
                  <a:schemeClr val="tx1"/>
                </a:solidFill>
              </a:rPr>
              <a:t>: </a:t>
            </a:r>
            <a:r>
              <a:rPr lang="en-GB" b="1" dirty="0" err="1" smtClean="0">
                <a:solidFill>
                  <a:schemeClr val="tx1"/>
                </a:solidFill>
              </a:rPr>
              <a:t>Servisna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zona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  Vlasništvo:100</a:t>
            </a:r>
            <a:r>
              <a:rPr lang="en-GB" b="1" dirty="0">
                <a:solidFill>
                  <a:schemeClr val="tx1"/>
                </a:solidFill>
              </a:rPr>
              <a:t>% </a:t>
            </a:r>
            <a:r>
              <a:rPr lang="en-GB" b="1" dirty="0" err="1" smtClean="0">
                <a:solidFill>
                  <a:schemeClr val="tx1"/>
                </a:solidFill>
              </a:rPr>
              <a:t>javno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  </a:t>
            </a:r>
            <a:r>
              <a:rPr lang="en-GB" b="1" dirty="0" err="1" smtClean="0">
                <a:solidFill>
                  <a:schemeClr val="tx1"/>
                </a:solidFill>
              </a:rPr>
              <a:t>Veličina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urbanističke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parcele</a:t>
            </a:r>
            <a:r>
              <a:rPr lang="en-GB" b="1" dirty="0" smtClean="0">
                <a:solidFill>
                  <a:schemeClr val="tx1"/>
                </a:solidFill>
              </a:rPr>
              <a:t> 2.049m2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  </a:t>
            </a:r>
            <a:r>
              <a:rPr lang="en-GB" b="1" dirty="0" err="1" smtClean="0">
                <a:solidFill>
                  <a:schemeClr val="tx1"/>
                </a:solidFill>
              </a:rPr>
              <a:t>Namjena</a:t>
            </a:r>
            <a:r>
              <a:rPr lang="en-GB" b="1" dirty="0" smtClean="0">
                <a:solidFill>
                  <a:schemeClr val="tx1"/>
                </a:solidFill>
              </a:rPr>
              <a:t>: </a:t>
            </a:r>
            <a:r>
              <a:rPr lang="en-GB" b="1" dirty="0" err="1" smtClean="0">
                <a:solidFill>
                  <a:schemeClr val="tx1"/>
                </a:solidFill>
              </a:rPr>
              <a:t>industrija</a:t>
            </a:r>
            <a:r>
              <a:rPr lang="en-GB" b="1" dirty="0" smtClean="0">
                <a:solidFill>
                  <a:schemeClr val="tx1"/>
                </a:solidFill>
              </a:rPr>
              <a:t> I </a:t>
            </a:r>
            <a:r>
              <a:rPr lang="en-GB" b="1" dirty="0" err="1" smtClean="0">
                <a:solidFill>
                  <a:schemeClr val="tx1"/>
                </a:solidFill>
              </a:rPr>
              <a:t>proizvodnja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sz="1400" b="1" dirty="0" smtClean="0">
                <a:solidFill>
                  <a:schemeClr val="tx1"/>
                </a:solidFill>
              </a:rPr>
              <a:t>                 </a:t>
            </a:r>
          </a:p>
          <a:p>
            <a:pPr marL="0" indent="0" algn="just">
              <a:buNone/>
            </a:pPr>
            <a:endParaRPr lang="en-GB" sz="14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GB" sz="1400" b="1" dirty="0" smtClean="0">
              <a:solidFill>
                <a:schemeClr val="tx1"/>
              </a:solidFill>
            </a:endParaRP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51106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44699"/>
            <a:ext cx="8911687" cy="1081825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Poslovne</a:t>
            </a:r>
            <a:r>
              <a:rPr lang="en-GB" dirty="0"/>
              <a:t> zone/</a:t>
            </a:r>
            <a:r>
              <a:rPr lang="en-GB" dirty="0" err="1"/>
              <a:t>lokacije</a:t>
            </a:r>
            <a:r>
              <a:rPr lang="en-GB" dirty="0"/>
              <a:t> </a:t>
            </a:r>
            <a:r>
              <a:rPr lang="en-GB" dirty="0" err="1"/>
              <a:t>industrijskog</a:t>
            </a:r>
            <a:r>
              <a:rPr lang="en-GB" dirty="0"/>
              <a:t> </a:t>
            </a:r>
            <a:r>
              <a:rPr lang="en-GB" dirty="0" err="1"/>
              <a:t>zemljišta</a:t>
            </a:r>
            <a:r>
              <a:rPr lang="en-GB" dirty="0"/>
              <a:t> u </a:t>
            </a:r>
            <a:r>
              <a:rPr lang="en-GB" dirty="0" err="1"/>
              <a:t>Žabljaku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2947" y="1326524"/>
            <a:ext cx="8915400" cy="542200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b="1" dirty="0" smtClean="0"/>
              <a:t>5</a:t>
            </a:r>
            <a:r>
              <a:rPr lang="en-GB" b="1" dirty="0" smtClean="0">
                <a:solidFill>
                  <a:schemeClr val="tx1"/>
                </a:solidFill>
              </a:rPr>
              <a:t>.    </a:t>
            </a:r>
            <a:r>
              <a:rPr lang="en-GB" b="1" dirty="0" err="1" smtClean="0">
                <a:solidFill>
                  <a:schemeClr val="tx1"/>
                </a:solidFill>
              </a:rPr>
              <a:t>Lokacija:Žabljak</a:t>
            </a:r>
            <a:r>
              <a:rPr lang="en-GB" b="1" dirty="0" smtClean="0">
                <a:solidFill>
                  <a:schemeClr val="tx1"/>
                </a:solidFill>
              </a:rPr>
              <a:t> IV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>
                <a:solidFill>
                  <a:schemeClr val="tx1"/>
                </a:solidFill>
              </a:rPr>
              <a:t>       </a:t>
            </a:r>
            <a:r>
              <a:rPr lang="en-GB" b="1" dirty="0" err="1" smtClean="0">
                <a:solidFill>
                  <a:schemeClr val="tx1"/>
                </a:solidFill>
              </a:rPr>
              <a:t>Adresa:Narodnih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heroja</a:t>
            </a:r>
            <a:r>
              <a:rPr lang="en-GB" b="1" dirty="0">
                <a:solidFill>
                  <a:schemeClr val="tx1"/>
                </a:solidFill>
              </a:rPr>
              <a:t> bb(</a:t>
            </a:r>
            <a:r>
              <a:rPr lang="en-GB" b="1" dirty="0" err="1">
                <a:solidFill>
                  <a:schemeClr val="tx1"/>
                </a:solidFill>
              </a:rPr>
              <a:t>Klještina</a:t>
            </a:r>
            <a:r>
              <a:rPr lang="en-GB" b="1" dirty="0">
                <a:solidFill>
                  <a:schemeClr val="tx1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en-GB" b="1" dirty="0">
                <a:solidFill>
                  <a:schemeClr val="tx1"/>
                </a:solidFill>
              </a:rPr>
              <a:t>     </a:t>
            </a:r>
            <a:r>
              <a:rPr lang="en-GB" b="1" dirty="0" smtClean="0">
                <a:solidFill>
                  <a:schemeClr val="tx1"/>
                </a:solidFill>
              </a:rPr>
              <a:t>  </a:t>
            </a:r>
            <a:r>
              <a:rPr lang="en-GB" b="1" dirty="0" err="1" smtClean="0">
                <a:solidFill>
                  <a:schemeClr val="tx1"/>
                </a:solidFill>
              </a:rPr>
              <a:t>Biznis</a:t>
            </a:r>
            <a:r>
              <a:rPr lang="en-GB" b="1" dirty="0" smtClean="0">
                <a:solidFill>
                  <a:schemeClr val="tx1"/>
                </a:solidFill>
              </a:rPr>
              <a:t>  </a:t>
            </a:r>
            <a:r>
              <a:rPr lang="en-GB" b="1" dirty="0" err="1">
                <a:solidFill>
                  <a:schemeClr val="tx1"/>
                </a:solidFill>
              </a:rPr>
              <a:t>zona</a:t>
            </a:r>
            <a:r>
              <a:rPr lang="en-GB" b="1" dirty="0">
                <a:solidFill>
                  <a:schemeClr val="tx1"/>
                </a:solidFill>
              </a:rPr>
              <a:t>: </a:t>
            </a:r>
            <a:r>
              <a:rPr lang="en-GB" b="1" dirty="0" err="1">
                <a:solidFill>
                  <a:schemeClr val="tx1"/>
                </a:solidFill>
              </a:rPr>
              <a:t>Servisna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zona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  Vlasništvo:100</a:t>
            </a:r>
            <a:r>
              <a:rPr lang="en-GB" b="1" dirty="0">
                <a:solidFill>
                  <a:schemeClr val="tx1"/>
                </a:solidFill>
              </a:rPr>
              <a:t>% </a:t>
            </a:r>
            <a:r>
              <a:rPr lang="en-GB" b="1" dirty="0" err="1">
                <a:solidFill>
                  <a:schemeClr val="tx1"/>
                </a:solidFill>
              </a:rPr>
              <a:t>javno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  </a:t>
            </a:r>
            <a:r>
              <a:rPr lang="en-GB" b="1" dirty="0" err="1" smtClean="0">
                <a:solidFill>
                  <a:schemeClr val="tx1"/>
                </a:solidFill>
              </a:rPr>
              <a:t>Veličina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urbanističke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parcele</a:t>
            </a:r>
            <a:r>
              <a:rPr lang="en-GB" b="1" dirty="0" smtClean="0">
                <a:solidFill>
                  <a:schemeClr val="tx1"/>
                </a:solidFill>
              </a:rPr>
              <a:t> 1.372m2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  </a:t>
            </a:r>
            <a:r>
              <a:rPr lang="en-GB" b="1" dirty="0" err="1" smtClean="0">
                <a:solidFill>
                  <a:schemeClr val="tx1"/>
                </a:solidFill>
              </a:rPr>
              <a:t>Namjena</a:t>
            </a:r>
            <a:r>
              <a:rPr lang="en-GB" b="1" dirty="0">
                <a:solidFill>
                  <a:schemeClr val="tx1"/>
                </a:solidFill>
              </a:rPr>
              <a:t>: </a:t>
            </a:r>
            <a:r>
              <a:rPr lang="en-GB" b="1" dirty="0" err="1" smtClean="0">
                <a:solidFill>
                  <a:schemeClr val="tx1"/>
                </a:solidFill>
              </a:rPr>
              <a:t>drumski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saobraćaj</a:t>
            </a:r>
            <a:r>
              <a:rPr lang="en-GB" b="1" dirty="0" smtClean="0">
                <a:solidFill>
                  <a:schemeClr val="tx1"/>
                </a:solidFill>
              </a:rPr>
              <a:t> (</a:t>
            </a:r>
            <a:r>
              <a:rPr lang="en-GB" b="1" dirty="0" err="1" smtClean="0">
                <a:solidFill>
                  <a:schemeClr val="tx1"/>
                </a:solidFill>
              </a:rPr>
              <a:t>benzinska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pumpa</a:t>
            </a:r>
            <a:r>
              <a:rPr lang="en-GB" b="1" dirty="0" smtClean="0">
                <a:solidFill>
                  <a:schemeClr val="tx1"/>
                </a:solidFill>
              </a:rPr>
              <a:t>)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sz="2000" b="1" dirty="0" smtClean="0">
                <a:solidFill>
                  <a:schemeClr val="tx1"/>
                </a:solidFill>
              </a:rPr>
              <a:t>  </a:t>
            </a:r>
          </a:p>
          <a:p>
            <a:pPr marL="0" indent="0" algn="just">
              <a:buNone/>
            </a:pPr>
            <a:endParaRPr lang="en-GB" sz="20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sz="2000" b="1" dirty="0" smtClean="0">
                <a:solidFill>
                  <a:schemeClr val="tx1"/>
                </a:solidFill>
              </a:rPr>
              <a:t>               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90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Opšte</a:t>
            </a:r>
            <a:r>
              <a:rPr lang="en-GB" dirty="0" smtClean="0"/>
              <a:t> </a:t>
            </a:r>
            <a:r>
              <a:rPr lang="en-GB" dirty="0" err="1" smtClean="0"/>
              <a:t>informacije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3" y="1533378"/>
            <a:ext cx="10534617" cy="5092505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GB" sz="7200" b="1" dirty="0" smtClean="0">
                <a:solidFill>
                  <a:schemeClr val="tx1"/>
                </a:solidFill>
              </a:rPr>
              <a:t>Opština </a:t>
            </a:r>
            <a:r>
              <a:rPr lang="en-GB" sz="7200" b="1" dirty="0" err="1">
                <a:solidFill>
                  <a:schemeClr val="tx1"/>
                </a:solidFill>
              </a:rPr>
              <a:t>Zabljak</a:t>
            </a:r>
            <a:r>
              <a:rPr lang="en-GB" sz="7200" b="1" dirty="0">
                <a:solidFill>
                  <a:schemeClr val="tx1"/>
                </a:solidFill>
              </a:rPr>
              <a:t> </a:t>
            </a:r>
            <a:r>
              <a:rPr lang="en-GB" sz="7200" b="1" dirty="0" smtClean="0">
                <a:solidFill>
                  <a:schemeClr val="tx1"/>
                </a:solidFill>
              </a:rPr>
              <a:t>se </a:t>
            </a:r>
            <a:r>
              <a:rPr lang="en-GB" sz="7200" b="1" dirty="0" err="1" smtClean="0">
                <a:solidFill>
                  <a:schemeClr val="tx1"/>
                </a:solidFill>
              </a:rPr>
              <a:t>nalazi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na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sjeverozapadu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Crne</a:t>
            </a:r>
            <a:r>
              <a:rPr lang="en-GB" sz="7200" b="1" dirty="0" smtClean="0">
                <a:solidFill>
                  <a:schemeClr val="tx1"/>
                </a:solidFill>
              </a:rPr>
              <a:t> Gore, u </a:t>
            </a:r>
            <a:r>
              <a:rPr lang="en-GB" sz="7200" b="1" dirty="0" err="1" smtClean="0">
                <a:solidFill>
                  <a:schemeClr val="tx1"/>
                </a:solidFill>
              </a:rPr>
              <a:t>podnožju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planine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Durmitor</a:t>
            </a:r>
            <a:r>
              <a:rPr lang="en-GB" sz="7200" b="1" dirty="0" smtClean="0">
                <a:solidFill>
                  <a:schemeClr val="tx1"/>
                </a:solidFill>
              </a:rPr>
              <a:t>. </a:t>
            </a:r>
            <a:r>
              <a:rPr lang="en-GB" sz="7200" b="1" dirty="0" err="1" smtClean="0">
                <a:solidFill>
                  <a:schemeClr val="tx1"/>
                </a:solidFill>
              </a:rPr>
              <a:t>Ukupna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površina</a:t>
            </a:r>
            <a:r>
              <a:rPr lang="en-GB" sz="7200" b="1" dirty="0" smtClean="0">
                <a:solidFill>
                  <a:schemeClr val="tx1"/>
                </a:solidFill>
              </a:rPr>
              <a:t> je 445 km2, </a:t>
            </a:r>
            <a:r>
              <a:rPr lang="en-GB" sz="7200" b="1" dirty="0" err="1" smtClean="0">
                <a:solidFill>
                  <a:schemeClr val="tx1"/>
                </a:solidFill>
              </a:rPr>
              <a:t>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sa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nadmorskom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visinom</a:t>
            </a:r>
            <a:r>
              <a:rPr lang="en-GB" sz="7200" b="1" dirty="0" smtClean="0">
                <a:solidFill>
                  <a:schemeClr val="tx1"/>
                </a:solidFill>
              </a:rPr>
              <a:t> od 1456m </a:t>
            </a:r>
            <a:r>
              <a:rPr lang="en-GB" sz="7200" b="1" dirty="0" err="1" smtClean="0">
                <a:solidFill>
                  <a:schemeClr val="tx1"/>
                </a:solidFill>
              </a:rPr>
              <a:t>predstavlja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najviše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urbano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naselje</a:t>
            </a:r>
            <a:r>
              <a:rPr lang="en-GB" sz="7200" b="1" dirty="0" smtClean="0">
                <a:solidFill>
                  <a:schemeClr val="tx1"/>
                </a:solidFill>
              </a:rPr>
              <a:t> u </a:t>
            </a:r>
            <a:r>
              <a:rPr lang="en-GB" sz="7200" b="1" dirty="0" err="1" smtClean="0">
                <a:solidFill>
                  <a:schemeClr val="tx1"/>
                </a:solidFill>
              </a:rPr>
              <a:t>Jugoisočnoj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Evropi</a:t>
            </a:r>
            <a:r>
              <a:rPr lang="en-GB" sz="7200" b="1" dirty="0" smtClean="0">
                <a:solidFill>
                  <a:schemeClr val="tx1"/>
                </a:solidFill>
              </a:rPr>
              <a:t>.  </a:t>
            </a:r>
            <a:r>
              <a:rPr lang="en-GB" sz="7200" b="1" dirty="0" err="1" smtClean="0">
                <a:solidFill>
                  <a:schemeClr val="tx1"/>
                </a:solidFill>
              </a:rPr>
              <a:t>Njegove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koordinate</a:t>
            </a:r>
            <a:r>
              <a:rPr lang="en-GB" sz="7200" b="1" dirty="0" smtClean="0">
                <a:solidFill>
                  <a:schemeClr val="tx1"/>
                </a:solidFill>
              </a:rPr>
              <a:t> su:43°09’S 19°07’I. </a:t>
            </a:r>
            <a:r>
              <a:rPr lang="en-GB" sz="7200" b="1" dirty="0" err="1" smtClean="0">
                <a:solidFill>
                  <a:schemeClr val="tx1"/>
                </a:solidFill>
              </a:rPr>
              <a:t>Zime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su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duge</a:t>
            </a:r>
            <a:r>
              <a:rPr lang="en-GB" sz="7200" b="1" dirty="0" smtClean="0">
                <a:solidFill>
                  <a:schemeClr val="tx1"/>
                </a:solidFill>
              </a:rPr>
              <a:t> I </a:t>
            </a:r>
            <a:r>
              <a:rPr lang="en-GB" sz="7200" b="1" dirty="0" err="1" smtClean="0">
                <a:solidFill>
                  <a:schemeClr val="tx1"/>
                </a:solidFill>
              </a:rPr>
              <a:t>hladne</a:t>
            </a:r>
            <a:r>
              <a:rPr lang="en-GB" sz="7200" b="1" dirty="0" smtClean="0">
                <a:solidFill>
                  <a:schemeClr val="tx1"/>
                </a:solidFill>
              </a:rPr>
              <a:t>, </a:t>
            </a:r>
            <a:r>
              <a:rPr lang="en-GB" sz="7200" b="1" dirty="0" err="1" smtClean="0">
                <a:solidFill>
                  <a:schemeClr val="tx1"/>
                </a:solidFill>
              </a:rPr>
              <a:t>ljeta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kratka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svježa</a:t>
            </a:r>
            <a:r>
              <a:rPr lang="en-GB" sz="7200" b="1" dirty="0" smtClean="0">
                <a:solidFill>
                  <a:schemeClr val="tx1"/>
                </a:solidFill>
              </a:rPr>
              <a:t>, a </a:t>
            </a:r>
            <a:r>
              <a:rPr lang="en-GB" sz="7200" b="1" dirty="0" err="1" smtClean="0">
                <a:solidFill>
                  <a:schemeClr val="tx1"/>
                </a:solidFill>
              </a:rPr>
              <a:t>jeseni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toplije</a:t>
            </a:r>
            <a:r>
              <a:rPr lang="en-GB" sz="7200" b="1" dirty="0" smtClean="0">
                <a:solidFill>
                  <a:schemeClr val="tx1"/>
                </a:solidFill>
              </a:rPr>
              <a:t> od </a:t>
            </a:r>
            <a:r>
              <a:rPr lang="en-GB" sz="7200" b="1" dirty="0" err="1" smtClean="0">
                <a:solidFill>
                  <a:schemeClr val="tx1"/>
                </a:solidFill>
              </a:rPr>
              <a:t>proljeća</a:t>
            </a:r>
            <a:r>
              <a:rPr lang="en-GB" sz="7200" b="1" dirty="0" smtClean="0">
                <a:solidFill>
                  <a:schemeClr val="tx1"/>
                </a:solidFill>
              </a:rPr>
              <a:t>. </a:t>
            </a:r>
            <a:r>
              <a:rPr lang="en-GB" sz="7200" b="1" dirty="0" err="1" smtClean="0">
                <a:solidFill>
                  <a:schemeClr val="tx1"/>
                </a:solidFill>
              </a:rPr>
              <a:t>Prosječna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godišnja</a:t>
            </a:r>
            <a:r>
              <a:rPr lang="en-GB" sz="7200" b="1" dirty="0" smtClean="0">
                <a:solidFill>
                  <a:schemeClr val="tx1"/>
                </a:solidFill>
              </a:rPr>
              <a:t> temperature je </a:t>
            </a:r>
            <a:r>
              <a:rPr lang="en-GB" sz="7200" b="1" dirty="0" err="1" smtClean="0">
                <a:solidFill>
                  <a:schemeClr val="tx1"/>
                </a:solidFill>
              </a:rPr>
              <a:t>između</a:t>
            </a:r>
            <a:r>
              <a:rPr lang="en-GB" sz="7200" b="1" dirty="0" smtClean="0">
                <a:solidFill>
                  <a:schemeClr val="tx1"/>
                </a:solidFill>
              </a:rPr>
              <a:t> 2 </a:t>
            </a:r>
            <a:r>
              <a:rPr lang="en-GB" sz="7200" b="1" dirty="0" err="1" smtClean="0">
                <a:solidFill>
                  <a:schemeClr val="tx1"/>
                </a:solidFill>
              </a:rPr>
              <a:t>i</a:t>
            </a:r>
            <a:r>
              <a:rPr lang="en-GB" sz="7200" b="1" dirty="0" smtClean="0">
                <a:solidFill>
                  <a:schemeClr val="tx1"/>
                </a:solidFill>
              </a:rPr>
              <a:t> 8 </a:t>
            </a:r>
            <a:r>
              <a:rPr lang="en-GB" sz="7200" b="1" dirty="0" err="1" smtClean="0">
                <a:solidFill>
                  <a:schemeClr val="tx1"/>
                </a:solidFill>
              </a:rPr>
              <a:t>stepeni</a:t>
            </a:r>
            <a:r>
              <a:rPr lang="en-GB" sz="7200" b="1" dirty="0" smtClean="0">
                <a:solidFill>
                  <a:schemeClr val="tx1"/>
                </a:solidFill>
              </a:rPr>
              <a:t>. </a:t>
            </a:r>
            <a:r>
              <a:rPr lang="en-GB" sz="7200" b="1" dirty="0" err="1" smtClean="0">
                <a:solidFill>
                  <a:schemeClr val="tx1"/>
                </a:solidFill>
              </a:rPr>
              <a:t>Sniježnih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dana</a:t>
            </a:r>
            <a:r>
              <a:rPr lang="en-GB" sz="7200" b="1" dirty="0" smtClean="0">
                <a:solidFill>
                  <a:schemeClr val="tx1"/>
                </a:solidFill>
              </a:rPr>
              <a:t> u </a:t>
            </a:r>
            <a:r>
              <a:rPr lang="en-GB" sz="7200" b="1" dirty="0" err="1" smtClean="0">
                <a:solidFill>
                  <a:schemeClr val="tx1"/>
                </a:solidFill>
              </a:rPr>
              <a:t>godini</a:t>
            </a:r>
            <a:r>
              <a:rPr lang="en-GB" sz="7200" b="1" dirty="0" smtClean="0">
                <a:solidFill>
                  <a:schemeClr val="tx1"/>
                </a:solidFill>
              </a:rPr>
              <a:t> je </a:t>
            </a:r>
            <a:r>
              <a:rPr lang="en-GB" sz="7200" b="1" dirty="0" err="1" smtClean="0">
                <a:solidFill>
                  <a:schemeClr val="tx1"/>
                </a:solidFill>
              </a:rPr>
              <a:t>oko</a:t>
            </a:r>
            <a:r>
              <a:rPr lang="en-GB" sz="7200" b="1" dirty="0" smtClean="0">
                <a:solidFill>
                  <a:schemeClr val="tx1"/>
                </a:solidFill>
              </a:rPr>
              <a:t> 120, </a:t>
            </a:r>
            <a:r>
              <a:rPr lang="en-GB" sz="7200" b="1" dirty="0" err="1" smtClean="0">
                <a:solidFill>
                  <a:schemeClr val="tx1"/>
                </a:solidFill>
              </a:rPr>
              <a:t>sa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više</a:t>
            </a:r>
            <a:r>
              <a:rPr lang="en-GB" sz="7200" b="1" dirty="0" smtClean="0">
                <a:solidFill>
                  <a:schemeClr val="tx1"/>
                </a:solidFill>
              </a:rPr>
              <a:t> od 15 cm </a:t>
            </a:r>
            <a:r>
              <a:rPr lang="en-GB" sz="7200" b="1" dirty="0" err="1" smtClean="0">
                <a:solidFill>
                  <a:schemeClr val="tx1"/>
                </a:solidFill>
              </a:rPr>
              <a:t>sniježnog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pokrivača</a:t>
            </a:r>
            <a:r>
              <a:rPr lang="en-GB" sz="7200" b="1" dirty="0" smtClean="0">
                <a:solidFill>
                  <a:schemeClr val="tx1"/>
                </a:solidFill>
              </a:rPr>
              <a:t>, a ski </a:t>
            </a:r>
            <a:r>
              <a:rPr lang="en-GB" sz="7200" b="1" dirty="0" err="1" smtClean="0">
                <a:solidFill>
                  <a:schemeClr val="tx1"/>
                </a:solidFill>
              </a:rPr>
              <a:t>tereni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su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pokriveni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snijegom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oko</a:t>
            </a:r>
            <a:r>
              <a:rPr lang="en-GB" sz="7200" b="1" dirty="0" smtClean="0">
                <a:solidFill>
                  <a:schemeClr val="tx1"/>
                </a:solidFill>
              </a:rPr>
              <a:t> 150 </a:t>
            </a:r>
            <a:r>
              <a:rPr lang="en-GB" sz="7200" b="1" dirty="0" err="1" smtClean="0">
                <a:solidFill>
                  <a:schemeClr val="tx1"/>
                </a:solidFill>
              </a:rPr>
              <a:t>dana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odlični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su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za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skijanje</a:t>
            </a:r>
            <a:r>
              <a:rPr lang="en-GB" sz="7200" b="1" dirty="0" smtClean="0">
                <a:solidFill>
                  <a:schemeClr val="tx1"/>
                </a:solidFill>
              </a:rPr>
              <a:t>. </a:t>
            </a:r>
            <a:r>
              <a:rPr lang="en-GB" sz="7200" b="1" dirty="0" err="1" smtClean="0">
                <a:solidFill>
                  <a:schemeClr val="tx1"/>
                </a:solidFill>
              </a:rPr>
              <a:t>Snijeg</a:t>
            </a:r>
            <a:r>
              <a:rPr lang="en-GB" sz="7200" b="1" dirty="0" smtClean="0">
                <a:solidFill>
                  <a:schemeClr val="tx1"/>
                </a:solidFill>
              </a:rPr>
              <a:t> se </a:t>
            </a:r>
            <a:r>
              <a:rPr lang="en-GB" sz="7200" b="1" dirty="0" err="1" smtClean="0">
                <a:solidFill>
                  <a:schemeClr val="tx1"/>
                </a:solidFill>
              </a:rPr>
              <a:t>može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naći</a:t>
            </a:r>
            <a:r>
              <a:rPr lang="en-GB" sz="7200" b="1" dirty="0" smtClean="0">
                <a:solidFill>
                  <a:schemeClr val="tx1"/>
                </a:solidFill>
              </a:rPr>
              <a:t> u </a:t>
            </a:r>
            <a:r>
              <a:rPr lang="en-GB" sz="7200" b="1" dirty="0" err="1" smtClean="0">
                <a:solidFill>
                  <a:schemeClr val="tx1"/>
                </a:solidFill>
              </a:rPr>
              <a:t>višim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predjelima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Durmitora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tokom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čitave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godine</a:t>
            </a:r>
            <a:r>
              <a:rPr lang="en-GB" sz="7200" b="1" dirty="0" smtClean="0">
                <a:solidFill>
                  <a:schemeClr val="tx1"/>
                </a:solidFill>
              </a:rPr>
              <a:t>, </a:t>
            </a:r>
            <a:r>
              <a:rPr lang="en-GB" sz="7200" b="1" dirty="0" err="1" smtClean="0">
                <a:solidFill>
                  <a:schemeClr val="tx1"/>
                </a:solidFill>
              </a:rPr>
              <a:t>i</a:t>
            </a:r>
            <a:r>
              <a:rPr lang="en-GB" sz="7200" b="1" dirty="0" smtClean="0">
                <a:solidFill>
                  <a:schemeClr val="tx1"/>
                </a:solidFill>
              </a:rPr>
              <a:t> u </a:t>
            </a:r>
            <a:r>
              <a:rPr lang="en-GB" sz="7200" b="1" dirty="0" err="1" smtClean="0">
                <a:solidFill>
                  <a:schemeClr val="tx1"/>
                </a:solidFill>
              </a:rPr>
              <a:t>oblasti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zvanoj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Kalica</a:t>
            </a:r>
            <a:r>
              <a:rPr lang="en-GB" sz="7200" b="1" dirty="0" smtClean="0">
                <a:solidFill>
                  <a:schemeClr val="tx1"/>
                </a:solidFill>
              </a:rPr>
              <a:t>, </a:t>
            </a:r>
            <a:r>
              <a:rPr lang="en-GB" sz="7200" b="1" dirty="0" err="1" smtClean="0">
                <a:solidFill>
                  <a:schemeClr val="tx1"/>
                </a:solidFill>
              </a:rPr>
              <a:t>poznatoj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kao</a:t>
            </a:r>
            <a:r>
              <a:rPr lang="en-GB" sz="7200" b="1" dirty="0" smtClean="0">
                <a:solidFill>
                  <a:schemeClr val="tx1"/>
                </a:solidFill>
              </a:rPr>
              <a:t> “</a:t>
            </a:r>
            <a:r>
              <a:rPr lang="en-GB" sz="7200" b="1" dirty="0" err="1" smtClean="0">
                <a:solidFill>
                  <a:schemeClr val="tx1"/>
                </a:solidFill>
              </a:rPr>
              <a:t>Debeli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>
                <a:solidFill>
                  <a:schemeClr val="tx1"/>
                </a:solidFill>
              </a:rPr>
              <a:t>Namet</a:t>
            </a:r>
            <a:r>
              <a:rPr lang="en-GB" sz="7200" b="1" dirty="0" smtClean="0">
                <a:solidFill>
                  <a:schemeClr val="tx1"/>
                </a:solidFill>
              </a:rPr>
              <a:t>”(</a:t>
            </a:r>
            <a:r>
              <a:rPr lang="en-GB" sz="7200" b="1" dirty="0" err="1" smtClean="0">
                <a:solidFill>
                  <a:schemeClr val="tx1"/>
                </a:solidFill>
              </a:rPr>
              <a:t>gusti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aluvijum</a:t>
            </a:r>
            <a:r>
              <a:rPr lang="en-GB" sz="7200" b="1" dirty="0" smtClean="0">
                <a:solidFill>
                  <a:schemeClr val="tx1"/>
                </a:solidFill>
              </a:rPr>
              <a:t>), </a:t>
            </a:r>
            <a:r>
              <a:rPr lang="en-GB" sz="7200" b="1" dirty="0" err="1" smtClean="0">
                <a:solidFill>
                  <a:schemeClr val="tx1"/>
                </a:solidFill>
              </a:rPr>
              <a:t>koja</a:t>
            </a:r>
            <a:r>
              <a:rPr lang="en-GB" sz="7200" b="1" dirty="0" smtClean="0">
                <a:solidFill>
                  <a:schemeClr val="tx1"/>
                </a:solidFill>
              </a:rPr>
              <a:t> je </a:t>
            </a:r>
            <a:r>
              <a:rPr lang="en-GB" sz="7200" b="1" dirty="0" err="1" smtClean="0">
                <a:solidFill>
                  <a:schemeClr val="tx1"/>
                </a:solidFill>
              </a:rPr>
              <a:t>dugačka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>
                <a:solidFill>
                  <a:schemeClr val="tx1"/>
                </a:solidFill>
              </a:rPr>
              <a:t>200-300 </a:t>
            </a:r>
            <a:r>
              <a:rPr lang="en-GB" sz="7200" b="1" dirty="0" err="1" smtClean="0">
                <a:solidFill>
                  <a:schemeClr val="tx1"/>
                </a:solidFill>
              </a:rPr>
              <a:t>metara</a:t>
            </a:r>
            <a:r>
              <a:rPr lang="en-GB" sz="7200" b="1" dirty="0" smtClean="0">
                <a:solidFill>
                  <a:schemeClr val="tx1"/>
                </a:solidFill>
              </a:rPr>
              <a:t>, </a:t>
            </a:r>
            <a:r>
              <a:rPr lang="en-GB" sz="7200" b="1" dirty="0" err="1" smtClean="0">
                <a:solidFill>
                  <a:schemeClr val="tx1"/>
                </a:solidFill>
              </a:rPr>
              <a:t>moguće</a:t>
            </a:r>
            <a:r>
              <a:rPr lang="en-GB" sz="7200" b="1" dirty="0" smtClean="0">
                <a:solidFill>
                  <a:schemeClr val="tx1"/>
                </a:solidFill>
              </a:rPr>
              <a:t> je </a:t>
            </a:r>
            <a:r>
              <a:rPr lang="en-GB" sz="7200" b="1" dirty="0" err="1" smtClean="0">
                <a:solidFill>
                  <a:schemeClr val="tx1"/>
                </a:solidFill>
              </a:rPr>
              <a:t>skijanje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usred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ljeta</a:t>
            </a:r>
            <a:r>
              <a:rPr lang="en-GB" sz="72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GB" sz="7200" b="1" dirty="0" err="1" smtClean="0">
                <a:solidFill>
                  <a:schemeClr val="tx1"/>
                </a:solidFill>
              </a:rPr>
              <a:t>Žabljak</a:t>
            </a:r>
            <a:r>
              <a:rPr lang="en-GB" sz="7200" b="1" dirty="0" smtClean="0">
                <a:solidFill>
                  <a:schemeClr val="tx1"/>
                </a:solidFill>
              </a:rPr>
              <a:t>  </a:t>
            </a:r>
            <a:r>
              <a:rPr lang="en-GB" sz="7200" b="1" dirty="0" err="1" smtClean="0">
                <a:solidFill>
                  <a:schemeClr val="tx1"/>
                </a:solidFill>
              </a:rPr>
              <a:t>okružuju</a:t>
            </a:r>
            <a:r>
              <a:rPr lang="en-GB" sz="7200" b="1" dirty="0" smtClean="0">
                <a:solidFill>
                  <a:schemeClr val="tx1"/>
                </a:solidFill>
              </a:rPr>
              <a:t>  23 </a:t>
            </a:r>
            <a:r>
              <a:rPr lang="en-GB" sz="7200" b="1" dirty="0" err="1" smtClean="0">
                <a:solidFill>
                  <a:schemeClr val="tx1"/>
                </a:solidFill>
              </a:rPr>
              <a:t>planinska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vrha</a:t>
            </a:r>
            <a:r>
              <a:rPr lang="en-GB" sz="7200" b="1" dirty="0" smtClean="0">
                <a:solidFill>
                  <a:schemeClr val="tx1"/>
                </a:solidFill>
              </a:rPr>
              <a:t>, </a:t>
            </a:r>
            <a:r>
              <a:rPr lang="en-GB" sz="7200" b="1" dirty="0" err="1" smtClean="0">
                <a:solidFill>
                  <a:schemeClr val="tx1"/>
                </a:solidFill>
              </a:rPr>
              <a:t>čija</a:t>
            </a:r>
            <a:r>
              <a:rPr lang="en-GB" sz="7200" b="1" dirty="0" smtClean="0">
                <a:solidFill>
                  <a:schemeClr val="tx1"/>
                </a:solidFill>
              </a:rPr>
              <a:t> je </a:t>
            </a:r>
            <a:r>
              <a:rPr lang="en-GB" sz="7200" b="1" dirty="0" err="1" smtClean="0">
                <a:solidFill>
                  <a:schemeClr val="tx1"/>
                </a:solidFill>
              </a:rPr>
              <a:t>nadmorska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visina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iznad</a:t>
            </a:r>
            <a:r>
              <a:rPr lang="en-GB" sz="7200" b="1" dirty="0" smtClean="0">
                <a:solidFill>
                  <a:schemeClr val="tx1"/>
                </a:solidFill>
              </a:rPr>
              <a:t> 2200m,  18 </a:t>
            </a:r>
            <a:r>
              <a:rPr lang="en-GB" sz="7200" b="1" dirty="0" err="1" smtClean="0">
                <a:solidFill>
                  <a:schemeClr val="tx1"/>
                </a:solidFill>
              </a:rPr>
              <a:t>planinskih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jezera</a:t>
            </a:r>
            <a:r>
              <a:rPr lang="en-GB" sz="7200" b="1" dirty="0" smtClean="0">
                <a:solidFill>
                  <a:schemeClr val="tx1"/>
                </a:solidFill>
              </a:rPr>
              <a:t>, od </a:t>
            </a:r>
            <a:r>
              <a:rPr lang="en-GB" sz="7200" b="1" dirty="0" err="1" smtClean="0">
                <a:solidFill>
                  <a:schemeClr val="tx1"/>
                </a:solidFill>
              </a:rPr>
              <a:t>kojih</a:t>
            </a:r>
            <a:r>
              <a:rPr lang="en-GB" sz="7200" b="1" dirty="0" smtClean="0">
                <a:solidFill>
                  <a:schemeClr val="tx1"/>
                </a:solidFill>
              </a:rPr>
              <a:t> je </a:t>
            </a:r>
            <a:r>
              <a:rPr lang="en-GB" sz="7200" b="1" dirty="0" err="1" smtClean="0">
                <a:solidFill>
                  <a:schemeClr val="tx1"/>
                </a:solidFill>
              </a:rPr>
              <a:t>najpoznatije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Crne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jezero</a:t>
            </a:r>
            <a:r>
              <a:rPr lang="en-GB" sz="7200" b="1" dirty="0" smtClean="0">
                <a:solidFill>
                  <a:schemeClr val="tx1"/>
                </a:solidFill>
              </a:rPr>
              <a:t>, </a:t>
            </a:r>
            <a:r>
              <a:rPr lang="en-GB" sz="7200" b="1" dirty="0" err="1" smtClean="0">
                <a:solidFill>
                  <a:schemeClr val="tx1"/>
                </a:solidFill>
              </a:rPr>
              <a:t>kao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kanjon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rijeke</a:t>
            </a:r>
            <a:r>
              <a:rPr lang="en-GB" sz="7200" b="1" dirty="0" smtClean="0">
                <a:solidFill>
                  <a:schemeClr val="tx1"/>
                </a:solidFill>
              </a:rPr>
              <a:t> Tare, </a:t>
            </a:r>
            <a:r>
              <a:rPr lang="en-GB" sz="7200" b="1" dirty="0" err="1" smtClean="0">
                <a:solidFill>
                  <a:schemeClr val="tx1"/>
                </a:solidFill>
              </a:rPr>
              <a:t>koji</a:t>
            </a:r>
            <a:r>
              <a:rPr lang="en-GB" sz="7200" b="1" dirty="0" smtClean="0">
                <a:solidFill>
                  <a:schemeClr val="tx1"/>
                </a:solidFill>
              </a:rPr>
              <a:t> je </a:t>
            </a:r>
            <a:r>
              <a:rPr lang="en-GB" sz="7200" b="1" dirty="0" err="1" smtClean="0">
                <a:solidFill>
                  <a:schemeClr val="tx1"/>
                </a:solidFill>
              </a:rPr>
              <a:t>najdublji</a:t>
            </a:r>
            <a:r>
              <a:rPr lang="en-GB" sz="7200" b="1" dirty="0" smtClean="0">
                <a:solidFill>
                  <a:schemeClr val="tx1"/>
                </a:solidFill>
              </a:rPr>
              <a:t> u </a:t>
            </a:r>
            <a:r>
              <a:rPr lang="en-GB" sz="7200" b="1" dirty="0" err="1" smtClean="0">
                <a:solidFill>
                  <a:schemeClr val="tx1"/>
                </a:solidFill>
              </a:rPr>
              <a:t>Evropi</a:t>
            </a:r>
            <a:r>
              <a:rPr lang="en-GB" sz="7200" b="1" dirty="0" smtClean="0">
                <a:solidFill>
                  <a:schemeClr val="tx1"/>
                </a:solidFill>
              </a:rPr>
              <a:t>. 1991, u </a:t>
            </a:r>
            <a:r>
              <a:rPr lang="en-GB" sz="7200" b="1" dirty="0" err="1" smtClean="0">
                <a:solidFill>
                  <a:schemeClr val="tx1"/>
                </a:solidFill>
              </a:rPr>
              <a:t>Žabljaku</a:t>
            </a:r>
            <a:r>
              <a:rPr lang="en-GB" sz="7200" b="1" dirty="0" smtClean="0">
                <a:solidFill>
                  <a:schemeClr val="tx1"/>
                </a:solidFill>
              </a:rPr>
              <a:t> je </a:t>
            </a:r>
            <a:r>
              <a:rPr lang="en-GB" sz="7200" b="1" dirty="0" err="1" smtClean="0">
                <a:solidFill>
                  <a:schemeClr val="tx1"/>
                </a:solidFill>
              </a:rPr>
              <a:t>Crna</a:t>
            </a:r>
            <a:r>
              <a:rPr lang="en-GB" sz="7200" b="1" dirty="0" smtClean="0">
                <a:solidFill>
                  <a:schemeClr val="tx1"/>
                </a:solidFill>
              </a:rPr>
              <a:t> Gora </a:t>
            </a:r>
            <a:r>
              <a:rPr lang="en-GB" sz="7200" b="1" dirty="0" err="1" smtClean="0">
                <a:solidFill>
                  <a:schemeClr val="tx1"/>
                </a:solidFill>
              </a:rPr>
              <a:t>proglašena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za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ekološku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državu</a:t>
            </a:r>
            <a:r>
              <a:rPr lang="en-GB" sz="7200" b="1" dirty="0" smtClean="0">
                <a:solidFill>
                  <a:schemeClr val="tx1"/>
                </a:solidFill>
              </a:rPr>
              <a:t>, a </a:t>
            </a:r>
            <a:r>
              <a:rPr lang="en-GB" sz="7200" b="1" dirty="0" err="1" smtClean="0">
                <a:solidFill>
                  <a:schemeClr val="tx1"/>
                </a:solidFill>
              </a:rPr>
              <a:t>Žabljak</a:t>
            </a:r>
            <a:r>
              <a:rPr lang="en-GB" sz="7200" b="1" dirty="0" smtClean="0">
                <a:solidFill>
                  <a:schemeClr val="tx1"/>
                </a:solidFill>
              </a:rPr>
              <a:t> je </a:t>
            </a:r>
            <a:r>
              <a:rPr lang="en-GB" sz="7200" b="1" dirty="0" err="1" smtClean="0">
                <a:solidFill>
                  <a:schemeClr val="tx1"/>
                </a:solidFill>
              </a:rPr>
              <a:t>izabran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za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glavni</a:t>
            </a:r>
            <a:r>
              <a:rPr lang="en-GB" sz="7200" b="1" dirty="0" smtClean="0">
                <a:solidFill>
                  <a:schemeClr val="tx1"/>
                </a:solidFill>
              </a:rPr>
              <a:t> grad.</a:t>
            </a:r>
          </a:p>
          <a:p>
            <a:pPr algn="just"/>
            <a:r>
              <a:rPr lang="en-GB" sz="7200" b="1" dirty="0" err="1" smtClean="0">
                <a:solidFill>
                  <a:schemeClr val="tx1"/>
                </a:solidFill>
              </a:rPr>
              <a:t>Žabljak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ima</a:t>
            </a:r>
            <a:r>
              <a:rPr lang="en-GB" sz="7200" b="1" dirty="0" smtClean="0">
                <a:solidFill>
                  <a:schemeClr val="tx1"/>
                </a:solidFill>
              </a:rPr>
              <a:t> 3569 </a:t>
            </a:r>
            <a:r>
              <a:rPr lang="en-GB" sz="7200" b="1" dirty="0" err="1" smtClean="0">
                <a:solidFill>
                  <a:schemeClr val="tx1"/>
                </a:solidFill>
              </a:rPr>
              <a:t>stanovnika</a:t>
            </a:r>
            <a:r>
              <a:rPr lang="en-GB" sz="7200" b="1" dirty="0" smtClean="0">
                <a:solidFill>
                  <a:schemeClr val="tx1"/>
                </a:solidFill>
              </a:rPr>
              <a:t>. Na </a:t>
            </a:r>
            <a:r>
              <a:rPr lang="en-GB" sz="7200" b="1" dirty="0" err="1" smtClean="0">
                <a:solidFill>
                  <a:schemeClr val="tx1"/>
                </a:solidFill>
              </a:rPr>
              <a:t>teritoriji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opštine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ima</a:t>
            </a:r>
            <a:r>
              <a:rPr lang="en-GB" sz="7200" b="1" dirty="0" smtClean="0">
                <a:solidFill>
                  <a:schemeClr val="tx1"/>
                </a:solidFill>
              </a:rPr>
              <a:t> 28 </a:t>
            </a:r>
            <a:r>
              <a:rPr lang="en-GB" sz="7200" b="1" dirty="0" err="1" smtClean="0">
                <a:solidFill>
                  <a:schemeClr val="tx1"/>
                </a:solidFill>
              </a:rPr>
              <a:t>naselja</a:t>
            </a:r>
            <a:r>
              <a:rPr lang="en-GB" sz="7200" b="1" dirty="0" smtClean="0">
                <a:solidFill>
                  <a:schemeClr val="tx1"/>
                </a:solidFill>
              </a:rPr>
              <a:t>, </a:t>
            </a:r>
            <a:r>
              <a:rPr lang="en-GB" sz="7200" b="1" dirty="0" err="1" smtClean="0">
                <a:solidFill>
                  <a:schemeClr val="tx1"/>
                </a:solidFill>
              </a:rPr>
              <a:t>koja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su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organizovana</a:t>
            </a:r>
            <a:r>
              <a:rPr lang="en-GB" sz="7200" b="1" dirty="0" smtClean="0">
                <a:solidFill>
                  <a:schemeClr val="tx1"/>
                </a:solidFill>
              </a:rPr>
              <a:t> u 12 </a:t>
            </a:r>
            <a:r>
              <a:rPr lang="en-GB" sz="7200" b="1" dirty="0" err="1" smtClean="0">
                <a:solidFill>
                  <a:schemeClr val="tx1"/>
                </a:solidFill>
              </a:rPr>
              <a:t>mjesnih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zajednica</a:t>
            </a:r>
            <a:r>
              <a:rPr lang="en-GB" sz="7200" b="1" dirty="0" smtClean="0">
                <a:solidFill>
                  <a:schemeClr val="tx1"/>
                </a:solidFill>
              </a:rPr>
              <a:t>, od </a:t>
            </a:r>
            <a:r>
              <a:rPr lang="en-GB" sz="7200" b="1" dirty="0" err="1" smtClean="0">
                <a:solidFill>
                  <a:schemeClr val="tx1"/>
                </a:solidFill>
              </a:rPr>
              <a:t>kojih</a:t>
            </a:r>
            <a:r>
              <a:rPr lang="en-GB" sz="7200" b="1" dirty="0" smtClean="0">
                <a:solidFill>
                  <a:schemeClr val="tx1"/>
                </a:solidFill>
              </a:rPr>
              <a:t> je </a:t>
            </a:r>
            <a:r>
              <a:rPr lang="en-GB" sz="7200" b="1" dirty="0" err="1" smtClean="0">
                <a:solidFill>
                  <a:schemeClr val="tx1"/>
                </a:solidFill>
              </a:rPr>
              <a:t>jedna</a:t>
            </a:r>
            <a:r>
              <a:rPr lang="en-GB" sz="7200" b="1" dirty="0" smtClean="0">
                <a:solidFill>
                  <a:schemeClr val="tx1"/>
                </a:solidFill>
              </a:rPr>
              <a:t> grad. </a:t>
            </a:r>
            <a:r>
              <a:rPr lang="en-GB" sz="7200" b="1" dirty="0" err="1" smtClean="0">
                <a:solidFill>
                  <a:schemeClr val="tx1"/>
                </a:solidFill>
              </a:rPr>
              <a:t>Međutim</a:t>
            </a:r>
            <a:r>
              <a:rPr lang="en-GB" sz="7200" b="1" dirty="0" smtClean="0">
                <a:solidFill>
                  <a:schemeClr val="tx1"/>
                </a:solidFill>
              </a:rPr>
              <a:t>, </a:t>
            </a:r>
            <a:r>
              <a:rPr lang="en-GB" sz="7200" b="1" dirty="0" err="1" smtClean="0">
                <a:solidFill>
                  <a:schemeClr val="tx1"/>
                </a:solidFill>
              </a:rPr>
              <a:t>ovaj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broj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stanovnika</a:t>
            </a:r>
            <a:r>
              <a:rPr lang="en-GB" sz="7200" b="1" dirty="0" smtClean="0">
                <a:solidFill>
                  <a:schemeClr val="tx1"/>
                </a:solidFill>
              </a:rPr>
              <a:t> je 3 do 5 </a:t>
            </a:r>
            <a:r>
              <a:rPr lang="en-GB" sz="7200" b="1" dirty="0" err="1" smtClean="0">
                <a:solidFill>
                  <a:schemeClr val="tx1"/>
                </a:solidFill>
              </a:rPr>
              <a:t>puta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veći</a:t>
            </a:r>
            <a:r>
              <a:rPr lang="en-GB" sz="7200" b="1" dirty="0" smtClean="0">
                <a:solidFill>
                  <a:schemeClr val="tx1"/>
                </a:solidFill>
              </a:rPr>
              <a:t> u </a:t>
            </a:r>
            <a:r>
              <a:rPr lang="en-GB" sz="7200" b="1" dirty="0" err="1" smtClean="0">
                <a:solidFill>
                  <a:schemeClr val="tx1"/>
                </a:solidFill>
              </a:rPr>
              <a:t>određenim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periodima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tokom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zimske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ljetnje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sezone</a:t>
            </a:r>
            <a:r>
              <a:rPr lang="en-GB" sz="7200" b="1" dirty="0" smtClean="0">
                <a:solidFill>
                  <a:schemeClr val="tx1"/>
                </a:solidFill>
              </a:rPr>
              <a:t>, </a:t>
            </a:r>
            <a:r>
              <a:rPr lang="en-GB" sz="7200" b="1" dirty="0" err="1" smtClean="0">
                <a:solidFill>
                  <a:schemeClr val="tx1"/>
                </a:solidFill>
              </a:rPr>
              <a:t>kada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vlasnici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vikendica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turisti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dođu</a:t>
            </a:r>
            <a:r>
              <a:rPr lang="en-GB" sz="7200" b="1" dirty="0" smtClean="0">
                <a:solidFill>
                  <a:schemeClr val="tx1"/>
                </a:solidFill>
              </a:rPr>
              <a:t>.</a:t>
            </a:r>
            <a:endParaRPr lang="en-GB" sz="7200" b="1" dirty="0">
              <a:solidFill>
                <a:schemeClr val="tx1"/>
              </a:solidFill>
            </a:endParaRPr>
          </a:p>
          <a:p>
            <a:pPr algn="just"/>
            <a:r>
              <a:rPr lang="en-GB" sz="7200" b="1" dirty="0" err="1" smtClean="0">
                <a:solidFill>
                  <a:schemeClr val="tx1"/>
                </a:solidFill>
              </a:rPr>
              <a:t>Poljoprivreda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stočarstvo</a:t>
            </a:r>
            <a:r>
              <a:rPr lang="en-GB" sz="7200" b="1" dirty="0" smtClean="0">
                <a:solidFill>
                  <a:schemeClr val="tx1"/>
                </a:solidFill>
              </a:rPr>
              <a:t>, </a:t>
            </a:r>
            <a:r>
              <a:rPr lang="en-GB" sz="7200" b="1" dirty="0" err="1" smtClean="0">
                <a:solidFill>
                  <a:schemeClr val="tx1"/>
                </a:solidFill>
              </a:rPr>
              <a:t>zajedno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sa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šumarstvom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primarnom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obradom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drveta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su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tradicionalne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aktivnosti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stanovništva</a:t>
            </a:r>
            <a:r>
              <a:rPr lang="en-GB" sz="7200" b="1" dirty="0" smtClean="0">
                <a:solidFill>
                  <a:schemeClr val="tx1"/>
                </a:solidFill>
              </a:rPr>
              <a:t>, </a:t>
            </a:r>
            <a:r>
              <a:rPr lang="en-GB" sz="7200" b="1" dirty="0" err="1" smtClean="0">
                <a:solidFill>
                  <a:schemeClr val="tx1"/>
                </a:solidFill>
              </a:rPr>
              <a:t>koje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danas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svoju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budućnost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vidi</a:t>
            </a:r>
            <a:r>
              <a:rPr lang="en-GB" sz="7200" b="1" dirty="0" smtClean="0">
                <a:solidFill>
                  <a:schemeClr val="tx1"/>
                </a:solidFill>
              </a:rPr>
              <a:t> u  </a:t>
            </a:r>
            <a:r>
              <a:rPr lang="en-GB" sz="7200" b="1" dirty="0" err="1" smtClean="0">
                <a:solidFill>
                  <a:schemeClr val="tx1"/>
                </a:solidFill>
              </a:rPr>
              <a:t>turizmu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i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sa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njim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vezanim</a:t>
            </a:r>
            <a:r>
              <a:rPr lang="en-GB" sz="7200" b="1" dirty="0" smtClean="0">
                <a:solidFill>
                  <a:schemeClr val="tx1"/>
                </a:solidFill>
              </a:rPr>
              <a:t> </a:t>
            </a:r>
            <a:r>
              <a:rPr lang="en-GB" sz="7200" b="1" dirty="0" err="1" smtClean="0">
                <a:solidFill>
                  <a:schemeClr val="tx1"/>
                </a:solidFill>
              </a:rPr>
              <a:t>poslovima</a:t>
            </a:r>
            <a:r>
              <a:rPr lang="en-GB" sz="7200" b="1" dirty="0" smtClean="0">
                <a:solidFill>
                  <a:schemeClr val="tx1"/>
                </a:solidFill>
              </a:rPr>
              <a:t>.</a:t>
            </a:r>
            <a:endParaRPr lang="en-GB" sz="7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6200" dirty="0" smtClean="0"/>
          </a:p>
          <a:p>
            <a:pPr marL="0" indent="0">
              <a:buNone/>
            </a:pPr>
            <a:r>
              <a:rPr lang="en-GB" sz="6200" dirty="0"/>
              <a:t> </a:t>
            </a:r>
            <a:r>
              <a:rPr lang="en-GB" sz="6200" dirty="0" smtClean="0"/>
              <a:t>  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871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18942"/>
            <a:ext cx="8911687" cy="1159098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Poslovne</a:t>
            </a:r>
            <a:r>
              <a:rPr lang="en-GB" dirty="0"/>
              <a:t> zone/</a:t>
            </a:r>
            <a:r>
              <a:rPr lang="en-GB" dirty="0" err="1"/>
              <a:t>lokacije</a:t>
            </a:r>
            <a:r>
              <a:rPr lang="en-GB" dirty="0"/>
              <a:t> </a:t>
            </a:r>
            <a:r>
              <a:rPr lang="en-GB" dirty="0" err="1"/>
              <a:t>industrijskog</a:t>
            </a:r>
            <a:r>
              <a:rPr lang="en-GB" dirty="0"/>
              <a:t> </a:t>
            </a:r>
            <a:r>
              <a:rPr lang="en-GB" dirty="0" err="1"/>
              <a:t>zemljišta</a:t>
            </a:r>
            <a:r>
              <a:rPr lang="en-GB" dirty="0"/>
              <a:t> u </a:t>
            </a:r>
            <a:r>
              <a:rPr lang="en-GB" dirty="0" err="1"/>
              <a:t>Žabljaku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8496" y="1210614"/>
            <a:ext cx="9856116" cy="555079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6. </a:t>
            </a:r>
            <a:r>
              <a:rPr lang="en-GB" b="1" dirty="0" err="1" smtClean="0">
                <a:solidFill>
                  <a:schemeClr val="tx1"/>
                </a:solidFill>
              </a:rPr>
              <a:t>Lokacija:Žabljak</a:t>
            </a:r>
            <a:r>
              <a:rPr lang="en-GB" b="1" dirty="0" smtClean="0">
                <a:solidFill>
                  <a:schemeClr val="tx1"/>
                </a:solidFill>
              </a:rPr>
              <a:t> V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>
                <a:solidFill>
                  <a:schemeClr val="tx1"/>
                </a:solidFill>
              </a:rPr>
              <a:t>    </a:t>
            </a:r>
            <a:r>
              <a:rPr lang="en-GB" b="1" dirty="0" err="1" smtClean="0">
                <a:solidFill>
                  <a:schemeClr val="tx1"/>
                </a:solidFill>
              </a:rPr>
              <a:t>Adresa:Narodnih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heroja</a:t>
            </a:r>
            <a:r>
              <a:rPr lang="en-GB" b="1" dirty="0">
                <a:solidFill>
                  <a:schemeClr val="tx1"/>
                </a:solidFill>
              </a:rPr>
              <a:t> bb(</a:t>
            </a:r>
            <a:r>
              <a:rPr lang="en-GB" b="1" dirty="0" err="1">
                <a:solidFill>
                  <a:schemeClr val="tx1"/>
                </a:solidFill>
              </a:rPr>
              <a:t>Klještina</a:t>
            </a:r>
            <a:r>
              <a:rPr lang="en-GB" b="1" dirty="0">
                <a:solidFill>
                  <a:schemeClr val="tx1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en-GB" b="1" dirty="0">
                <a:solidFill>
                  <a:schemeClr val="tx1"/>
                </a:solidFill>
              </a:rPr>
              <a:t>    </a:t>
            </a:r>
            <a:r>
              <a:rPr lang="en-GB" b="1" dirty="0" err="1" smtClean="0">
                <a:solidFill>
                  <a:schemeClr val="tx1"/>
                </a:solidFill>
              </a:rPr>
              <a:t>Biznis</a:t>
            </a:r>
            <a:r>
              <a:rPr lang="en-GB" b="1" dirty="0" smtClean="0">
                <a:solidFill>
                  <a:schemeClr val="tx1"/>
                </a:solidFill>
              </a:rPr>
              <a:t>  </a:t>
            </a:r>
            <a:r>
              <a:rPr lang="en-GB" b="1" dirty="0" err="1">
                <a:solidFill>
                  <a:schemeClr val="tx1"/>
                </a:solidFill>
              </a:rPr>
              <a:t>zona</a:t>
            </a:r>
            <a:r>
              <a:rPr lang="en-GB" b="1" dirty="0">
                <a:solidFill>
                  <a:schemeClr val="tx1"/>
                </a:solidFill>
              </a:rPr>
              <a:t>: </a:t>
            </a:r>
            <a:r>
              <a:rPr lang="en-GB" b="1" dirty="0" err="1">
                <a:solidFill>
                  <a:schemeClr val="tx1"/>
                </a:solidFill>
              </a:rPr>
              <a:t>Servisna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zona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Vlasništvo:100</a:t>
            </a:r>
            <a:r>
              <a:rPr lang="en-GB" b="1" dirty="0">
                <a:solidFill>
                  <a:schemeClr val="tx1"/>
                </a:solidFill>
              </a:rPr>
              <a:t>% </a:t>
            </a:r>
            <a:r>
              <a:rPr lang="en-GB" b="1" dirty="0" err="1">
                <a:solidFill>
                  <a:schemeClr val="tx1"/>
                </a:solidFill>
              </a:rPr>
              <a:t>javno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</a:t>
            </a:r>
            <a:r>
              <a:rPr lang="en-GB" b="1" dirty="0" err="1" smtClean="0">
                <a:solidFill>
                  <a:schemeClr val="tx1"/>
                </a:solidFill>
              </a:rPr>
              <a:t>Veličina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urbanističke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parcele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1.418m2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</a:t>
            </a:r>
            <a:r>
              <a:rPr lang="en-GB" b="1" dirty="0" err="1" smtClean="0">
                <a:solidFill>
                  <a:schemeClr val="tx1"/>
                </a:solidFill>
              </a:rPr>
              <a:t>Namjena</a:t>
            </a:r>
            <a:r>
              <a:rPr lang="en-GB" b="1" dirty="0">
                <a:solidFill>
                  <a:schemeClr val="tx1"/>
                </a:solidFill>
              </a:rPr>
              <a:t>: </a:t>
            </a:r>
            <a:r>
              <a:rPr lang="en-GB" b="1" dirty="0" err="1">
                <a:solidFill>
                  <a:schemeClr val="tx1"/>
                </a:solidFill>
              </a:rPr>
              <a:t>industrija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proizvodnja</a:t>
            </a:r>
            <a:endParaRPr lang="en-GB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GB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GB" sz="16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sz="1600" b="1" dirty="0" smtClean="0">
                <a:solidFill>
                  <a:schemeClr val="tx1"/>
                </a:solidFill>
              </a:rPr>
              <a:t>*</a:t>
            </a:r>
            <a:r>
              <a:rPr lang="en-GB" sz="1600" b="1" dirty="0" err="1" smtClean="0">
                <a:solidFill>
                  <a:schemeClr val="tx1"/>
                </a:solidFill>
              </a:rPr>
              <a:t>Više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informacija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smtClean="0">
                <a:solidFill>
                  <a:schemeClr val="tx1"/>
                </a:solidFill>
              </a:rPr>
              <a:t>o </a:t>
            </a:r>
            <a:r>
              <a:rPr lang="en-GB" sz="1600" b="1" dirty="0" err="1" smtClean="0">
                <a:solidFill>
                  <a:schemeClr val="tx1"/>
                </a:solidFill>
              </a:rPr>
              <a:t>svim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lokacijama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industrijskog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zemljišta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na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linku</a:t>
            </a:r>
            <a:r>
              <a:rPr lang="en-GB" sz="1600" b="1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n-GB" sz="1600" dirty="0">
                <a:hlinkClick r:id="rId2"/>
              </a:rPr>
              <a:t>http://zabljak.me/docs/1572606691-Katalog%20lokacija%20ponuda%20industrijskog%20zemljista%20u%20%20Opstini%20Zabljak-Catalog%20of%20location%20offers%20of%20industrial%20land%20%20in%20the%20%20Municipality%20of%20%20Zabljak.pdf</a:t>
            </a:r>
            <a:endParaRPr lang="en-GB" sz="16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GB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000" dirty="0" smtClean="0"/>
              <a:t>     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830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GREENFIELD LOKACIJE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0011" y="1506828"/>
            <a:ext cx="9804601" cy="53511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1.Lokacija </a:t>
            </a:r>
            <a:r>
              <a:rPr lang="en-GB" b="1" dirty="0" err="1" smtClean="0">
                <a:solidFill>
                  <a:schemeClr val="tx1"/>
                </a:solidFill>
              </a:rPr>
              <a:t>bivše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vojne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kasarne</a:t>
            </a:r>
            <a:endParaRPr lang="en-GB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  veličina:13,502 m2</a:t>
            </a:r>
          </a:p>
          <a:p>
            <a:pPr marL="0" indent="0" algn="just">
              <a:buNone/>
            </a:pP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  </a:t>
            </a:r>
            <a:r>
              <a:rPr lang="en-GB" b="1" dirty="0" err="1" smtClean="0">
                <a:solidFill>
                  <a:schemeClr val="tx1"/>
                </a:solidFill>
              </a:rPr>
              <a:t>svojina:javna</a:t>
            </a:r>
            <a:r>
              <a:rPr lang="en-GB" b="1" dirty="0" smtClean="0">
                <a:solidFill>
                  <a:schemeClr val="tx1"/>
                </a:solidFill>
              </a:rPr>
              <a:t>/</a:t>
            </a:r>
            <a:r>
              <a:rPr lang="en-GB" b="1" dirty="0" err="1" smtClean="0">
                <a:solidFill>
                  <a:schemeClr val="tx1"/>
                </a:solidFill>
              </a:rPr>
              <a:t>država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Crna</a:t>
            </a:r>
            <a:r>
              <a:rPr lang="en-GB" b="1" dirty="0" smtClean="0">
                <a:solidFill>
                  <a:schemeClr val="tx1"/>
                </a:solidFill>
              </a:rPr>
              <a:t> Gora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2. </a:t>
            </a:r>
            <a:r>
              <a:rPr lang="en-GB" b="1" dirty="0" err="1" smtClean="0">
                <a:solidFill>
                  <a:schemeClr val="tx1"/>
                </a:solidFill>
              </a:rPr>
              <a:t>Lokacija</a:t>
            </a:r>
            <a:r>
              <a:rPr lang="en-GB" b="1" dirty="0" smtClean="0">
                <a:solidFill>
                  <a:schemeClr val="tx1"/>
                </a:solidFill>
              </a:rPr>
              <a:t> Enigma II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</a:t>
            </a:r>
            <a:r>
              <a:rPr lang="en-GB" b="1" dirty="0" err="1" smtClean="0">
                <a:solidFill>
                  <a:schemeClr val="tx1"/>
                </a:solidFill>
              </a:rPr>
              <a:t>veličina</a:t>
            </a:r>
            <a:r>
              <a:rPr lang="en-GB" b="1" dirty="0" smtClean="0">
                <a:solidFill>
                  <a:schemeClr val="tx1"/>
                </a:solidFill>
              </a:rPr>
              <a:t>: 1.226m2;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</a:t>
            </a:r>
            <a:r>
              <a:rPr lang="en-GB" b="1" dirty="0" err="1">
                <a:solidFill>
                  <a:schemeClr val="tx1"/>
                </a:solidFill>
              </a:rPr>
              <a:t>s</a:t>
            </a:r>
            <a:r>
              <a:rPr lang="en-GB" b="1" dirty="0" err="1" smtClean="0">
                <a:solidFill>
                  <a:schemeClr val="tx1"/>
                </a:solidFill>
              </a:rPr>
              <a:t>vojina:javna</a:t>
            </a:r>
            <a:r>
              <a:rPr lang="en-GB" b="1" dirty="0" smtClean="0">
                <a:solidFill>
                  <a:schemeClr val="tx1"/>
                </a:solidFill>
              </a:rPr>
              <a:t>/</a:t>
            </a:r>
            <a:r>
              <a:rPr lang="en-GB" b="1" dirty="0" err="1" smtClean="0">
                <a:solidFill>
                  <a:schemeClr val="tx1"/>
                </a:solidFill>
              </a:rPr>
              <a:t>Opština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Žabljak</a:t>
            </a:r>
            <a:endParaRPr lang="en-GB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GB" dirty="0" smtClean="0"/>
          </a:p>
          <a:p>
            <a:pPr>
              <a:buFontTx/>
              <a:buChar char="-"/>
            </a:pPr>
            <a:endParaRPr lang="en-GB" dirty="0" smtClean="0"/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r>
              <a:rPr lang="en-GB" sz="1600" b="1" dirty="0" smtClean="0">
                <a:solidFill>
                  <a:schemeClr val="tx1"/>
                </a:solidFill>
              </a:rPr>
              <a:t>*</a:t>
            </a:r>
            <a:r>
              <a:rPr lang="en-GB" sz="1600" b="1" dirty="0" err="1" smtClean="0">
                <a:solidFill>
                  <a:schemeClr val="tx1"/>
                </a:solidFill>
              </a:rPr>
              <a:t>Više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informacija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na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linku</a:t>
            </a:r>
            <a:r>
              <a:rPr lang="en-GB" sz="1600" b="1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en-GB" sz="1600" dirty="0" smtClean="0">
                <a:hlinkClick r:id="rId2"/>
              </a:rPr>
              <a:t>http</a:t>
            </a:r>
            <a:r>
              <a:rPr lang="en-GB" sz="1600" dirty="0">
                <a:hlinkClick r:id="rId2"/>
              </a:rPr>
              <a:t>://zabljak.me/docs/1572436994-Baza%20podataka%20%20greenfield%20lokacija-Greenfield%20location%20datebase.pdf</a:t>
            </a:r>
            <a:endParaRPr lang="en-GB" sz="1600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6193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BROWNFIELD LOKACIJE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163" y="1519706"/>
            <a:ext cx="9714449" cy="533829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1. </a:t>
            </a:r>
            <a:r>
              <a:rPr lang="en-GB" b="1" dirty="0" err="1" smtClean="0">
                <a:solidFill>
                  <a:schemeClr val="tx1"/>
                </a:solidFill>
              </a:rPr>
              <a:t>Lokacija</a:t>
            </a:r>
            <a:r>
              <a:rPr lang="en-GB" b="1" dirty="0" smtClean="0">
                <a:solidFill>
                  <a:schemeClr val="tx1"/>
                </a:solidFill>
              </a:rPr>
              <a:t> stare </a:t>
            </a:r>
            <a:r>
              <a:rPr lang="en-GB" b="1" dirty="0" err="1" smtClean="0">
                <a:solidFill>
                  <a:schemeClr val="tx1"/>
                </a:solidFill>
              </a:rPr>
              <a:t>bolnice</a:t>
            </a:r>
            <a:endParaRPr lang="en-GB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   veličina:431m2;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  </a:t>
            </a:r>
            <a:r>
              <a:rPr lang="en-GB" b="1" dirty="0" err="1" smtClean="0">
                <a:solidFill>
                  <a:schemeClr val="tx1"/>
                </a:solidFill>
              </a:rPr>
              <a:t>svojina:javna</a:t>
            </a:r>
            <a:r>
              <a:rPr lang="en-GB" b="1" dirty="0" smtClean="0">
                <a:solidFill>
                  <a:schemeClr val="tx1"/>
                </a:solidFill>
              </a:rPr>
              <a:t>/</a:t>
            </a:r>
            <a:r>
              <a:rPr lang="en-GB" b="1" dirty="0" err="1" smtClean="0">
                <a:solidFill>
                  <a:schemeClr val="tx1"/>
                </a:solidFill>
              </a:rPr>
              <a:t>država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Crna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Gora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2. </a:t>
            </a:r>
            <a:r>
              <a:rPr lang="en-GB" b="1" dirty="0" err="1" smtClean="0">
                <a:solidFill>
                  <a:schemeClr val="tx1"/>
                </a:solidFill>
              </a:rPr>
              <a:t>Lokacija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bivše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pilane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Njegovuđi</a:t>
            </a:r>
            <a:endParaRPr lang="en-GB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   veličina:76.146m2</a:t>
            </a:r>
            <a:r>
              <a:rPr lang="en-GB" b="1" dirty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   </a:t>
            </a:r>
            <a:r>
              <a:rPr lang="en-GB" b="1" dirty="0" err="1" smtClean="0">
                <a:solidFill>
                  <a:schemeClr val="tx1"/>
                </a:solidFill>
              </a:rPr>
              <a:t>svojina</a:t>
            </a:r>
            <a:r>
              <a:rPr lang="en-GB" b="1" dirty="0" smtClean="0">
                <a:solidFill>
                  <a:schemeClr val="tx1"/>
                </a:solidFill>
              </a:rPr>
              <a:t>: </a:t>
            </a:r>
            <a:r>
              <a:rPr lang="en-GB" b="1" dirty="0" err="1" smtClean="0">
                <a:solidFill>
                  <a:schemeClr val="tx1"/>
                </a:solidFill>
              </a:rPr>
              <a:t>privatno</a:t>
            </a:r>
            <a:endParaRPr lang="en-GB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3</a:t>
            </a:r>
            <a:r>
              <a:rPr lang="en-GB" b="1" dirty="0">
                <a:solidFill>
                  <a:schemeClr val="tx1"/>
                </a:solidFill>
              </a:rPr>
              <a:t>. </a:t>
            </a:r>
            <a:r>
              <a:rPr lang="en-GB" b="1" dirty="0" err="1">
                <a:solidFill>
                  <a:schemeClr val="tx1"/>
                </a:solidFill>
              </a:rPr>
              <a:t>Lokacija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autobuske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stanice</a:t>
            </a:r>
            <a:endParaRPr lang="en-GB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        </a:t>
            </a:r>
            <a:r>
              <a:rPr lang="en-GB" b="1" dirty="0">
                <a:solidFill>
                  <a:schemeClr val="tx1"/>
                </a:solidFill>
              </a:rPr>
              <a:t>veličina:1.480m2;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    </a:t>
            </a:r>
            <a:r>
              <a:rPr lang="en-GB" b="1" dirty="0" err="1" smtClean="0">
                <a:solidFill>
                  <a:schemeClr val="tx1"/>
                </a:solidFill>
              </a:rPr>
              <a:t>svojina:javna</a:t>
            </a:r>
            <a:r>
              <a:rPr lang="en-GB" b="1" dirty="0" smtClean="0">
                <a:solidFill>
                  <a:schemeClr val="tx1"/>
                </a:solidFill>
              </a:rPr>
              <a:t>/</a:t>
            </a:r>
            <a:r>
              <a:rPr lang="en-GB" b="1" dirty="0" err="1" smtClean="0">
                <a:solidFill>
                  <a:schemeClr val="tx1"/>
                </a:solidFill>
              </a:rPr>
              <a:t>država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Crna</a:t>
            </a:r>
            <a:r>
              <a:rPr lang="en-GB" b="1" dirty="0">
                <a:solidFill>
                  <a:schemeClr val="tx1"/>
                </a:solidFill>
              </a:rPr>
              <a:t> Gora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4</a:t>
            </a:r>
            <a:r>
              <a:rPr lang="en-GB" b="1" dirty="0">
                <a:solidFill>
                  <a:schemeClr val="tx1"/>
                </a:solidFill>
              </a:rPr>
              <a:t>. </a:t>
            </a:r>
            <a:r>
              <a:rPr lang="en-GB" b="1" dirty="0" err="1">
                <a:solidFill>
                  <a:schemeClr val="tx1"/>
                </a:solidFill>
              </a:rPr>
              <a:t>Lokacija</a:t>
            </a:r>
            <a:r>
              <a:rPr lang="en-GB" b="1" dirty="0">
                <a:solidFill>
                  <a:schemeClr val="tx1"/>
                </a:solidFill>
              </a:rPr>
              <a:t> “</a:t>
            </a:r>
            <a:r>
              <a:rPr lang="en-GB" b="1" dirty="0" err="1">
                <a:solidFill>
                  <a:schemeClr val="tx1"/>
                </a:solidFill>
              </a:rPr>
              <a:t>Gorske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oči</a:t>
            </a:r>
            <a:r>
              <a:rPr lang="en-GB" b="1" dirty="0">
                <a:solidFill>
                  <a:schemeClr val="tx1"/>
                </a:solidFill>
              </a:rPr>
              <a:t>”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    </a:t>
            </a:r>
            <a:r>
              <a:rPr lang="en-GB" b="1" dirty="0">
                <a:solidFill>
                  <a:schemeClr val="tx1"/>
                </a:solidFill>
              </a:rPr>
              <a:t>veličina:9.338m2;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    </a:t>
            </a:r>
            <a:r>
              <a:rPr lang="en-GB" b="1" dirty="0" err="1" smtClean="0">
                <a:solidFill>
                  <a:schemeClr val="tx1"/>
                </a:solidFill>
              </a:rPr>
              <a:t>svojina:javna</a:t>
            </a:r>
            <a:endParaRPr lang="en-GB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sz="1700" b="1" dirty="0" smtClean="0">
                <a:solidFill>
                  <a:schemeClr val="tx1"/>
                </a:solidFill>
              </a:rPr>
              <a:t>*</a:t>
            </a:r>
            <a:r>
              <a:rPr lang="en-GB" sz="1700" b="1" dirty="0" err="1" smtClean="0">
                <a:solidFill>
                  <a:schemeClr val="tx1"/>
                </a:solidFill>
              </a:rPr>
              <a:t>Više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informacija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na</a:t>
            </a:r>
            <a:r>
              <a:rPr lang="en-GB" sz="1700" b="1" dirty="0" smtClean="0">
                <a:solidFill>
                  <a:schemeClr val="tx1"/>
                </a:solidFill>
              </a:rPr>
              <a:t> </a:t>
            </a:r>
            <a:r>
              <a:rPr lang="en-GB" sz="1700" b="1" dirty="0" err="1" smtClean="0">
                <a:solidFill>
                  <a:schemeClr val="tx1"/>
                </a:solidFill>
              </a:rPr>
              <a:t>linku</a:t>
            </a:r>
            <a:r>
              <a:rPr lang="en-GB" sz="1700" b="1" dirty="0" smtClean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n-GB" sz="1700" dirty="0" smtClean="0">
                <a:hlinkClick r:id="rId2"/>
              </a:rPr>
              <a:t>http</a:t>
            </a:r>
            <a:r>
              <a:rPr lang="en-GB" sz="1700" dirty="0">
                <a:hlinkClick r:id="rId2"/>
              </a:rPr>
              <a:t>://zabljak.me/docs/1573124574-Baza%20podataka%20%20brownfield%20%20lokacija-Brownfield%20location%20datebase.pdf</a:t>
            </a:r>
            <a:endParaRPr lang="en-GB" sz="17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GB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039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47730"/>
            <a:ext cx="8911687" cy="1213784"/>
          </a:xfrm>
        </p:spPr>
        <p:txBody>
          <a:bodyPr/>
          <a:lstStyle/>
          <a:p>
            <a:r>
              <a:rPr lang="en-GB" dirty="0" smtClean="0"/>
              <a:t>Turistički  </a:t>
            </a:r>
            <a:r>
              <a:rPr lang="en-GB" dirty="0" err="1" smtClean="0"/>
              <a:t>kapaciteti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1561514"/>
            <a:ext cx="9858692" cy="51355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GB" sz="2900" b="1" dirty="0" smtClean="0">
                <a:solidFill>
                  <a:schemeClr val="tx1"/>
                </a:solidFill>
              </a:rPr>
              <a:t>U </a:t>
            </a:r>
            <a:r>
              <a:rPr lang="en-GB" sz="2900" b="1" dirty="0" err="1" smtClean="0">
                <a:solidFill>
                  <a:schemeClr val="tx1"/>
                </a:solidFill>
              </a:rPr>
              <a:t>Žabljaku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postoji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Turistička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organizacija</a:t>
            </a:r>
            <a:r>
              <a:rPr lang="en-GB" sz="2900" b="1" dirty="0" smtClean="0">
                <a:solidFill>
                  <a:schemeClr val="tx1"/>
                </a:solidFill>
              </a:rPr>
              <a:t>, </a:t>
            </a:r>
            <a:r>
              <a:rPr lang="en-GB" sz="2900" b="1" dirty="0" err="1" smtClean="0">
                <a:solidFill>
                  <a:schemeClr val="tx1"/>
                </a:solidFill>
              </a:rPr>
              <a:t>koja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predstavlja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krovnu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instituciju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za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sve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lokalne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aktere</a:t>
            </a:r>
            <a:r>
              <a:rPr lang="en-GB" sz="2900" b="1" dirty="0" smtClean="0">
                <a:solidFill>
                  <a:schemeClr val="tx1"/>
                </a:solidFill>
              </a:rPr>
              <a:t>, </a:t>
            </a:r>
            <a:r>
              <a:rPr lang="en-GB" sz="2900" b="1" dirty="0" err="1" smtClean="0">
                <a:solidFill>
                  <a:schemeClr val="tx1"/>
                </a:solidFill>
              </a:rPr>
              <a:t>koji</a:t>
            </a:r>
            <a:r>
              <a:rPr lang="en-GB" sz="2900" b="1" dirty="0" smtClean="0">
                <a:solidFill>
                  <a:schemeClr val="tx1"/>
                </a:solidFill>
              </a:rPr>
              <a:t> se </a:t>
            </a:r>
            <a:r>
              <a:rPr lang="en-GB" sz="2900" b="1" dirty="0" err="1" smtClean="0">
                <a:solidFill>
                  <a:schemeClr val="tx1"/>
                </a:solidFill>
              </a:rPr>
              <a:t>bave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turizmom</a:t>
            </a:r>
            <a:r>
              <a:rPr lang="en-GB" sz="2900" b="1" dirty="0" smtClean="0">
                <a:solidFill>
                  <a:schemeClr val="tx1"/>
                </a:solidFill>
              </a:rPr>
              <a:t>. </a:t>
            </a:r>
            <a:r>
              <a:rPr lang="en-GB" sz="2900" b="1" dirty="0" err="1" smtClean="0">
                <a:solidFill>
                  <a:schemeClr val="tx1"/>
                </a:solidFill>
              </a:rPr>
              <a:t>Postoje</a:t>
            </a:r>
            <a:r>
              <a:rPr lang="en-GB" sz="2900" b="1" dirty="0" smtClean="0">
                <a:solidFill>
                  <a:schemeClr val="tx1"/>
                </a:solidFill>
              </a:rPr>
              <a:t> 2 ski </a:t>
            </a:r>
            <a:r>
              <a:rPr lang="en-GB" sz="2900" b="1" dirty="0" err="1" smtClean="0">
                <a:solidFill>
                  <a:schemeClr val="tx1"/>
                </a:solidFill>
              </a:rPr>
              <a:t>rizorta</a:t>
            </a:r>
            <a:r>
              <a:rPr lang="en-GB" sz="2900" b="1" dirty="0" smtClean="0">
                <a:solidFill>
                  <a:schemeClr val="tx1"/>
                </a:solidFill>
              </a:rPr>
              <a:t>: </a:t>
            </a:r>
            <a:r>
              <a:rPr lang="en-GB" sz="2900" b="1" dirty="0" err="1" smtClean="0">
                <a:solidFill>
                  <a:schemeClr val="tx1"/>
                </a:solidFill>
              </a:rPr>
              <a:t>Savin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kuk</a:t>
            </a:r>
            <a:r>
              <a:rPr lang="en-GB" sz="2900" b="1" dirty="0" smtClean="0">
                <a:solidFill>
                  <a:schemeClr val="tx1"/>
                </a:solidFill>
              </a:rPr>
              <a:t> I </a:t>
            </a:r>
            <a:r>
              <a:rPr lang="en-GB" sz="2900" b="1" dirty="0" err="1" smtClean="0">
                <a:solidFill>
                  <a:schemeClr val="tx1"/>
                </a:solidFill>
              </a:rPr>
              <a:t>Javorovača</a:t>
            </a:r>
            <a:r>
              <a:rPr lang="en-GB" sz="29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GB" sz="2900" b="1" dirty="0" smtClean="0">
                <a:solidFill>
                  <a:schemeClr val="tx1"/>
                </a:solidFill>
              </a:rPr>
              <a:t>U </a:t>
            </a:r>
            <a:r>
              <a:rPr lang="en-GB" sz="2900" b="1" dirty="0" err="1" smtClean="0">
                <a:solidFill>
                  <a:schemeClr val="tx1"/>
                </a:solidFill>
              </a:rPr>
              <a:t>pogledu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turističkih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kapaciteta</a:t>
            </a:r>
            <a:r>
              <a:rPr lang="en-GB" sz="2900" b="1" dirty="0" smtClean="0">
                <a:solidFill>
                  <a:schemeClr val="tx1"/>
                </a:solidFill>
              </a:rPr>
              <a:t>, </a:t>
            </a:r>
            <a:r>
              <a:rPr lang="en-GB" sz="2900" b="1" dirty="0" err="1" smtClean="0">
                <a:solidFill>
                  <a:schemeClr val="tx1"/>
                </a:solidFill>
              </a:rPr>
              <a:t>Žabljak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raspolaže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sa</a:t>
            </a:r>
            <a:r>
              <a:rPr lang="en-GB" sz="2900" b="1" dirty="0" smtClean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n-GB" sz="2900" b="1" dirty="0" smtClean="0">
                <a:solidFill>
                  <a:schemeClr val="tx1"/>
                </a:solidFill>
              </a:rPr>
              <a:t> 10 </a:t>
            </a:r>
            <a:r>
              <a:rPr lang="en-GB" sz="2900" b="1" dirty="0" err="1" smtClean="0">
                <a:solidFill>
                  <a:schemeClr val="tx1"/>
                </a:solidFill>
              </a:rPr>
              <a:t>hotela</a:t>
            </a:r>
            <a:r>
              <a:rPr lang="en-GB" sz="2900" b="1" dirty="0" smtClean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GB" sz="2900" b="1" dirty="0" smtClean="0">
                <a:solidFill>
                  <a:schemeClr val="tx1"/>
                </a:solidFill>
              </a:rPr>
              <a:t> 129 soba u </a:t>
            </a:r>
            <a:r>
              <a:rPr lang="en-GB" sz="2900" b="1" dirty="0" err="1" smtClean="0">
                <a:solidFill>
                  <a:schemeClr val="tx1"/>
                </a:solidFill>
              </a:rPr>
              <a:t>hotelima</a:t>
            </a:r>
            <a:r>
              <a:rPr lang="en-GB" sz="2900" b="1" dirty="0" smtClean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GB" sz="2900" b="1" dirty="0" smtClean="0">
                <a:solidFill>
                  <a:schemeClr val="tx1"/>
                </a:solidFill>
              </a:rPr>
              <a:t> 546 </a:t>
            </a:r>
            <a:r>
              <a:rPr lang="en-GB" sz="2900" b="1" dirty="0" err="1" smtClean="0">
                <a:solidFill>
                  <a:schemeClr val="tx1"/>
                </a:solidFill>
              </a:rPr>
              <a:t>kreveta</a:t>
            </a:r>
            <a:r>
              <a:rPr lang="en-GB" sz="2900" b="1" dirty="0" smtClean="0">
                <a:solidFill>
                  <a:schemeClr val="tx1"/>
                </a:solidFill>
              </a:rPr>
              <a:t> u </a:t>
            </a:r>
            <a:r>
              <a:rPr lang="en-GB" sz="2900" b="1" dirty="0" err="1" smtClean="0">
                <a:solidFill>
                  <a:schemeClr val="tx1"/>
                </a:solidFill>
              </a:rPr>
              <a:t>hotelima</a:t>
            </a:r>
            <a:r>
              <a:rPr lang="en-GB" sz="2900" b="1" dirty="0" smtClean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GB" sz="2900" b="1" dirty="0" smtClean="0">
                <a:solidFill>
                  <a:schemeClr val="tx1"/>
                </a:solidFill>
              </a:rPr>
              <a:t> 88 </a:t>
            </a:r>
            <a:r>
              <a:rPr lang="en-GB" sz="2900" b="1" dirty="0" err="1" smtClean="0">
                <a:solidFill>
                  <a:schemeClr val="tx1"/>
                </a:solidFill>
              </a:rPr>
              <a:t>apartmana</a:t>
            </a:r>
            <a:r>
              <a:rPr lang="en-GB" sz="2900" b="1" dirty="0" smtClean="0">
                <a:solidFill>
                  <a:schemeClr val="tx1"/>
                </a:solidFill>
              </a:rPr>
              <a:t> u </a:t>
            </a:r>
            <a:r>
              <a:rPr lang="en-GB" sz="2900" b="1" dirty="0" err="1" smtClean="0">
                <a:solidFill>
                  <a:schemeClr val="tx1"/>
                </a:solidFill>
              </a:rPr>
              <a:t>hotelima</a:t>
            </a:r>
            <a:r>
              <a:rPr lang="en-GB" sz="2900" b="1" dirty="0" smtClean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GB" sz="2900" b="1" dirty="0" smtClean="0">
                <a:solidFill>
                  <a:schemeClr val="tx1"/>
                </a:solidFill>
              </a:rPr>
              <a:t> 176 </a:t>
            </a:r>
            <a:r>
              <a:rPr lang="en-GB" sz="2900" b="1" dirty="0" err="1" smtClean="0">
                <a:solidFill>
                  <a:schemeClr val="tx1"/>
                </a:solidFill>
              </a:rPr>
              <a:t>privatnih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apartmana</a:t>
            </a:r>
            <a:r>
              <a:rPr lang="en-GB" sz="2900" b="1" dirty="0" smtClean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GB" sz="2900" b="1" dirty="0" smtClean="0">
                <a:solidFill>
                  <a:schemeClr val="tx1"/>
                </a:solidFill>
              </a:rPr>
              <a:t> 327 soba u </a:t>
            </a:r>
            <a:r>
              <a:rPr lang="en-GB" sz="2900" b="1" dirty="0" err="1" smtClean="0">
                <a:solidFill>
                  <a:schemeClr val="tx1"/>
                </a:solidFill>
              </a:rPr>
              <a:t>privatnim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apartmanima</a:t>
            </a:r>
            <a:r>
              <a:rPr lang="en-GB" sz="2900" b="1" dirty="0" smtClean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GB" sz="2900" b="1" dirty="0" smtClean="0">
                <a:solidFill>
                  <a:schemeClr val="tx1"/>
                </a:solidFill>
              </a:rPr>
              <a:t> 1333 </a:t>
            </a:r>
            <a:r>
              <a:rPr lang="en-GB" sz="2900" b="1" dirty="0" err="1" smtClean="0">
                <a:solidFill>
                  <a:schemeClr val="tx1"/>
                </a:solidFill>
              </a:rPr>
              <a:t>kreveta</a:t>
            </a:r>
            <a:r>
              <a:rPr lang="en-GB" sz="2900" b="1" dirty="0" smtClean="0">
                <a:solidFill>
                  <a:schemeClr val="tx1"/>
                </a:solidFill>
              </a:rPr>
              <a:t> u </a:t>
            </a:r>
            <a:r>
              <a:rPr lang="en-GB" sz="2900" b="1" dirty="0" err="1" smtClean="0">
                <a:solidFill>
                  <a:schemeClr val="tx1"/>
                </a:solidFill>
              </a:rPr>
              <a:t>privatnom</a:t>
            </a:r>
            <a:r>
              <a:rPr lang="en-GB" sz="2900" b="1" dirty="0" smtClean="0">
                <a:solidFill>
                  <a:schemeClr val="tx1"/>
                </a:solidFill>
              </a:rPr>
              <a:t> </a:t>
            </a:r>
            <a:r>
              <a:rPr lang="en-GB" sz="2900" b="1" dirty="0" err="1" smtClean="0">
                <a:solidFill>
                  <a:schemeClr val="tx1"/>
                </a:solidFill>
              </a:rPr>
              <a:t>smještaju</a:t>
            </a:r>
            <a:endParaRPr lang="en-GB" sz="29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sz="2900" b="1" dirty="0" smtClean="0">
                <a:solidFill>
                  <a:schemeClr val="tx1"/>
                </a:solidFill>
              </a:rPr>
              <a:t>     U 2017. </a:t>
            </a:r>
            <a:r>
              <a:rPr lang="en-GB" sz="2900" b="1" dirty="0" err="1" smtClean="0">
                <a:solidFill>
                  <a:schemeClr val="tx1"/>
                </a:solidFill>
              </a:rPr>
              <a:t>bilo</a:t>
            </a:r>
            <a:r>
              <a:rPr lang="en-GB" sz="2900" b="1" dirty="0" smtClean="0">
                <a:solidFill>
                  <a:schemeClr val="tx1"/>
                </a:solidFill>
              </a:rPr>
              <a:t> je:</a:t>
            </a:r>
          </a:p>
          <a:p>
            <a:pPr marL="0" indent="0" algn="just">
              <a:buNone/>
            </a:pPr>
            <a:r>
              <a:rPr lang="en-GB" sz="2900" b="1" dirty="0">
                <a:solidFill>
                  <a:schemeClr val="tx1"/>
                </a:solidFill>
              </a:rPr>
              <a:t> </a:t>
            </a:r>
            <a:r>
              <a:rPr lang="en-GB" sz="2900" b="1" dirty="0" smtClean="0">
                <a:solidFill>
                  <a:schemeClr val="tx1"/>
                </a:solidFill>
              </a:rPr>
              <a:t>34369 </a:t>
            </a:r>
            <a:r>
              <a:rPr lang="en-GB" sz="2900" b="1" dirty="0" err="1" smtClean="0">
                <a:solidFill>
                  <a:schemeClr val="tx1"/>
                </a:solidFill>
              </a:rPr>
              <a:t>turista</a:t>
            </a:r>
            <a:r>
              <a:rPr lang="en-GB" sz="2900" b="1" dirty="0" smtClean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GB" sz="2900" b="1" dirty="0" smtClean="0">
                <a:solidFill>
                  <a:schemeClr val="tx1"/>
                </a:solidFill>
              </a:rPr>
              <a:t> 84742 </a:t>
            </a:r>
            <a:r>
              <a:rPr lang="en-GB" sz="2900" b="1" dirty="0" err="1" smtClean="0">
                <a:solidFill>
                  <a:schemeClr val="tx1"/>
                </a:solidFill>
              </a:rPr>
              <a:t>noćenja</a:t>
            </a:r>
            <a:endParaRPr lang="en-GB" sz="2900" b="1" dirty="0" smtClean="0">
              <a:solidFill>
                <a:schemeClr val="tx1"/>
              </a:solidFill>
            </a:endParaRPr>
          </a:p>
          <a:p>
            <a:pPr algn="just"/>
            <a:r>
              <a:rPr lang="en-GB" sz="2900" b="1" dirty="0">
                <a:solidFill>
                  <a:schemeClr val="tx1"/>
                </a:solidFill>
              </a:rPr>
              <a:t>U</a:t>
            </a:r>
            <a:r>
              <a:rPr lang="en-GB" sz="2900" b="1" dirty="0" smtClean="0">
                <a:solidFill>
                  <a:schemeClr val="tx1"/>
                </a:solidFill>
              </a:rPr>
              <a:t> 2018.bilo je:</a:t>
            </a:r>
          </a:p>
          <a:p>
            <a:pPr marL="0" indent="0" algn="just">
              <a:buNone/>
            </a:pPr>
            <a:r>
              <a:rPr lang="en-GB" sz="2900" b="1" dirty="0" smtClean="0">
                <a:solidFill>
                  <a:schemeClr val="tx1"/>
                </a:solidFill>
              </a:rPr>
              <a:t> 43355 </a:t>
            </a:r>
            <a:r>
              <a:rPr lang="en-GB" sz="2900" b="1" dirty="0" err="1" smtClean="0">
                <a:solidFill>
                  <a:schemeClr val="tx1"/>
                </a:solidFill>
              </a:rPr>
              <a:t>turista</a:t>
            </a:r>
            <a:r>
              <a:rPr lang="en-GB" sz="2900" b="1" dirty="0" smtClean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en-GB" sz="2900" b="1" dirty="0" smtClean="0">
                <a:solidFill>
                  <a:schemeClr val="tx1"/>
                </a:solidFill>
              </a:rPr>
              <a:t> 110040 </a:t>
            </a:r>
            <a:r>
              <a:rPr lang="en-GB" sz="2900" b="1" dirty="0" err="1" smtClean="0">
                <a:solidFill>
                  <a:schemeClr val="tx1"/>
                </a:solidFill>
              </a:rPr>
              <a:t>noćenja</a:t>
            </a:r>
            <a:endParaRPr lang="en-GB" sz="29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5604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Turističke</a:t>
            </a:r>
            <a:r>
              <a:rPr lang="en-GB" dirty="0" smtClean="0"/>
              <a:t> zone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</a:rPr>
              <a:t>Turistički </a:t>
            </a:r>
            <a:r>
              <a:rPr lang="en-GB" b="1" dirty="0" err="1" smtClean="0">
                <a:solidFill>
                  <a:schemeClr val="tx1"/>
                </a:solidFill>
              </a:rPr>
              <a:t>centar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Žabljak</a:t>
            </a:r>
            <a:r>
              <a:rPr lang="en-GB" b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GB" b="1" dirty="0" err="1" smtClean="0">
                <a:solidFill>
                  <a:schemeClr val="tx1"/>
                </a:solidFill>
              </a:rPr>
              <a:t>Razvojne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turističke</a:t>
            </a:r>
            <a:r>
              <a:rPr lang="en-GB" b="1" dirty="0" smtClean="0">
                <a:solidFill>
                  <a:schemeClr val="tx1"/>
                </a:solidFill>
              </a:rPr>
              <a:t> zone:</a:t>
            </a:r>
          </a:p>
          <a:p>
            <a:pPr>
              <a:buFontTx/>
              <a:buChar char="-"/>
            </a:pPr>
            <a:r>
              <a:rPr lang="en-GB" b="1" dirty="0" err="1" smtClean="0">
                <a:solidFill>
                  <a:schemeClr val="tx1"/>
                </a:solidFill>
              </a:rPr>
              <a:t>Virak-Motički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Gaj</a:t>
            </a:r>
            <a:r>
              <a:rPr lang="en-GB" b="1" dirty="0" smtClean="0">
                <a:solidFill>
                  <a:schemeClr val="tx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en-GB" b="1" dirty="0" err="1" smtClean="0">
                <a:solidFill>
                  <a:schemeClr val="tx1"/>
                </a:solidFill>
              </a:rPr>
              <a:t>Borje</a:t>
            </a:r>
            <a:r>
              <a:rPr lang="en-GB" b="1" dirty="0" smtClean="0">
                <a:solidFill>
                  <a:schemeClr val="tx1"/>
                </a:solidFill>
              </a:rPr>
              <a:t>- </a:t>
            </a:r>
            <a:r>
              <a:rPr lang="en-GB" b="1" dirty="0" err="1" smtClean="0">
                <a:solidFill>
                  <a:schemeClr val="tx1"/>
                </a:solidFill>
              </a:rPr>
              <a:t>Tepačko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Polje</a:t>
            </a:r>
            <a:r>
              <a:rPr lang="en-GB" b="1" dirty="0" smtClean="0">
                <a:solidFill>
                  <a:schemeClr val="tx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en-GB" b="1" dirty="0" err="1" smtClean="0">
                <a:solidFill>
                  <a:schemeClr val="tx1"/>
                </a:solidFill>
              </a:rPr>
              <a:t>Vrela</a:t>
            </a:r>
            <a:r>
              <a:rPr lang="en-GB" b="1" dirty="0" smtClean="0">
                <a:solidFill>
                  <a:schemeClr val="tx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en-GB" b="1" dirty="0" err="1" smtClean="0">
                <a:solidFill>
                  <a:schemeClr val="tx1"/>
                </a:solidFill>
              </a:rPr>
              <a:t>Njegovuđa</a:t>
            </a:r>
            <a:r>
              <a:rPr lang="en-GB" b="1" dirty="0" smtClean="0">
                <a:solidFill>
                  <a:schemeClr val="tx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en-GB" b="1" dirty="0" err="1" smtClean="0">
                <a:solidFill>
                  <a:schemeClr val="tx1"/>
                </a:solidFill>
              </a:rPr>
              <a:t>Uskoci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Čardak</a:t>
            </a:r>
            <a:r>
              <a:rPr lang="en-GB" b="1" dirty="0" smtClean="0">
                <a:solidFill>
                  <a:schemeClr val="tx1"/>
                </a:solidFill>
              </a:rPr>
              <a:t> I </a:t>
            </a:r>
            <a:r>
              <a:rPr lang="en-GB" b="1" dirty="0" err="1" smtClean="0">
                <a:solidFill>
                  <a:schemeClr val="tx1"/>
                </a:solidFill>
              </a:rPr>
              <a:t>Poljane</a:t>
            </a:r>
            <a:r>
              <a:rPr lang="en-GB" b="1" dirty="0" smtClean="0">
                <a:solidFill>
                  <a:schemeClr val="tx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en-GB" b="1" dirty="0" err="1" smtClean="0">
                <a:solidFill>
                  <a:schemeClr val="tx1"/>
                </a:solidFill>
              </a:rPr>
              <a:t>Pašina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Voda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9931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Turističke</a:t>
            </a:r>
            <a:r>
              <a:rPr lang="en-GB" dirty="0" smtClean="0"/>
              <a:t> zone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r>
              <a:rPr lang="en-GB" b="1" dirty="0" err="1" smtClean="0">
                <a:solidFill>
                  <a:schemeClr val="tx1"/>
                </a:solidFill>
              </a:rPr>
              <a:t>Manje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turističke</a:t>
            </a:r>
            <a:r>
              <a:rPr lang="en-GB" b="1" dirty="0" smtClean="0">
                <a:solidFill>
                  <a:schemeClr val="tx1"/>
                </a:solidFill>
              </a:rPr>
              <a:t> zone:</a:t>
            </a:r>
          </a:p>
          <a:p>
            <a:pPr>
              <a:buFontTx/>
              <a:buChar char="-"/>
            </a:pPr>
            <a:r>
              <a:rPr lang="en-GB" b="1" dirty="0" err="1" smtClean="0">
                <a:solidFill>
                  <a:schemeClr val="tx1"/>
                </a:solidFill>
              </a:rPr>
              <a:t>Podgora</a:t>
            </a:r>
            <a:r>
              <a:rPr lang="en-GB" b="1" dirty="0" smtClean="0">
                <a:solidFill>
                  <a:schemeClr val="tx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en-GB" b="1" dirty="0" err="1" smtClean="0">
                <a:solidFill>
                  <a:schemeClr val="tx1"/>
                </a:solidFill>
              </a:rPr>
              <a:t>Tepca</a:t>
            </a:r>
            <a:r>
              <a:rPr lang="en-GB" b="1" dirty="0" smtClean="0">
                <a:solidFill>
                  <a:schemeClr val="tx1"/>
                </a:solidFill>
              </a:rPr>
              <a:t>- </a:t>
            </a:r>
            <a:r>
              <a:rPr lang="en-GB" b="1" dirty="0" err="1" smtClean="0">
                <a:solidFill>
                  <a:schemeClr val="tx1"/>
                </a:solidFill>
              </a:rPr>
              <a:t>Begovo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Polje</a:t>
            </a:r>
            <a:r>
              <a:rPr lang="en-GB" b="1" dirty="0" smtClean="0">
                <a:solidFill>
                  <a:schemeClr val="tx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en-GB" b="1" dirty="0" err="1" smtClean="0">
                <a:solidFill>
                  <a:schemeClr val="tx1"/>
                </a:solidFill>
              </a:rPr>
              <a:t>Turistička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naselja</a:t>
            </a:r>
            <a:endParaRPr lang="en-GB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6868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Turističke</a:t>
            </a:r>
            <a:r>
              <a:rPr lang="en-GB" dirty="0" smtClean="0"/>
              <a:t> zone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</a:rPr>
              <a:t>Turistički </a:t>
            </a:r>
            <a:r>
              <a:rPr lang="en-GB" b="1" dirty="0" err="1" smtClean="0">
                <a:solidFill>
                  <a:schemeClr val="tx1"/>
                </a:solidFill>
              </a:rPr>
              <a:t>punktovi</a:t>
            </a:r>
            <a:r>
              <a:rPr lang="en-GB" b="1" dirty="0" smtClean="0">
                <a:solidFill>
                  <a:schemeClr val="tx1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n-GB" b="1" dirty="0" err="1" smtClean="0">
                <a:solidFill>
                  <a:schemeClr val="tx1"/>
                </a:solidFill>
              </a:rPr>
              <a:t>Rasova</a:t>
            </a:r>
            <a:r>
              <a:rPr lang="en-GB" b="1" dirty="0" smtClean="0">
                <a:solidFill>
                  <a:schemeClr val="tx1"/>
                </a:solidFill>
              </a:rPr>
              <a:t>- </a:t>
            </a:r>
            <a:r>
              <a:rPr lang="en-GB" b="1" dirty="0" err="1" smtClean="0">
                <a:solidFill>
                  <a:schemeClr val="tx1"/>
                </a:solidFill>
              </a:rPr>
              <a:t>Budečevica</a:t>
            </a:r>
            <a:r>
              <a:rPr lang="en-GB" b="1" dirty="0" smtClean="0">
                <a:solidFill>
                  <a:schemeClr val="tx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en-GB" b="1" dirty="0" err="1" smtClean="0">
                <a:solidFill>
                  <a:schemeClr val="tx1"/>
                </a:solidFill>
              </a:rPr>
              <a:t>Novakovići</a:t>
            </a:r>
            <a:endParaRPr lang="en-GB" b="1" dirty="0" smtClean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Planinska </a:t>
            </a:r>
            <a:r>
              <a:rPr lang="en-GB" b="1" dirty="0" err="1">
                <a:solidFill>
                  <a:schemeClr val="tx1"/>
                </a:solidFill>
              </a:rPr>
              <a:t>turistička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zona</a:t>
            </a:r>
            <a:r>
              <a:rPr lang="en-GB" b="1" dirty="0">
                <a:solidFill>
                  <a:schemeClr val="tx1"/>
                </a:solidFill>
              </a:rPr>
              <a:t>  </a:t>
            </a:r>
            <a:r>
              <a:rPr lang="en-GB" b="1" dirty="0" err="1">
                <a:solidFill>
                  <a:schemeClr val="tx1"/>
                </a:solidFill>
              </a:rPr>
              <a:t>Durmitor</a:t>
            </a:r>
            <a:r>
              <a:rPr lang="en-GB" b="1" dirty="0">
                <a:solidFill>
                  <a:schemeClr val="tx1"/>
                </a:solidFill>
              </a:rPr>
              <a:t>;</a:t>
            </a:r>
          </a:p>
          <a:p>
            <a:r>
              <a:rPr lang="en-GB" b="1" dirty="0">
                <a:solidFill>
                  <a:schemeClr val="tx1"/>
                </a:solidFill>
              </a:rPr>
              <a:t>Planinska </a:t>
            </a:r>
            <a:r>
              <a:rPr lang="en-GB" b="1" dirty="0" err="1">
                <a:solidFill>
                  <a:schemeClr val="tx1"/>
                </a:solidFill>
              </a:rPr>
              <a:t>turistička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zona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Sinjajevina</a:t>
            </a:r>
            <a:r>
              <a:rPr lang="en-GB" b="1" dirty="0">
                <a:solidFill>
                  <a:schemeClr val="tx1"/>
                </a:solidFill>
              </a:rPr>
              <a:t>;</a:t>
            </a:r>
          </a:p>
          <a:p>
            <a:r>
              <a:rPr lang="en-GB" b="1" dirty="0" err="1">
                <a:solidFill>
                  <a:schemeClr val="tx1"/>
                </a:solidFill>
              </a:rPr>
              <a:t>Kanjon</a:t>
            </a:r>
            <a:r>
              <a:rPr lang="en-GB" b="1" dirty="0">
                <a:solidFill>
                  <a:schemeClr val="tx1"/>
                </a:solidFill>
              </a:rPr>
              <a:t> Tare</a:t>
            </a:r>
          </a:p>
          <a:p>
            <a:pPr marL="0" indent="0">
              <a:buNone/>
            </a:pPr>
            <a:endParaRPr lang="en-GB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9760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Saobraćajna</a:t>
            </a:r>
            <a:r>
              <a:rPr lang="en-GB" dirty="0" smtClean="0"/>
              <a:t> </a:t>
            </a:r>
            <a:r>
              <a:rPr lang="en-GB" dirty="0" err="1" smtClean="0"/>
              <a:t>komunikacija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394" y="2133600"/>
            <a:ext cx="9760218" cy="3777622"/>
          </a:xfrm>
        </p:spPr>
        <p:txBody>
          <a:bodyPr>
            <a:normAutofit/>
          </a:bodyPr>
          <a:lstStyle/>
          <a:p>
            <a:pPr algn="just"/>
            <a:r>
              <a:rPr lang="en-GB" b="1" dirty="0" err="1" smtClean="0">
                <a:solidFill>
                  <a:schemeClr val="tx1"/>
                </a:solidFill>
              </a:rPr>
              <a:t>Veoma</a:t>
            </a:r>
            <a:r>
              <a:rPr lang="en-GB" b="1" dirty="0" smtClean="0">
                <a:solidFill>
                  <a:schemeClr val="tx1"/>
                </a:solidFill>
              </a:rPr>
              <a:t> je  </a:t>
            </a:r>
            <a:r>
              <a:rPr lang="en-GB" b="1" dirty="0" err="1" smtClean="0">
                <a:solidFill>
                  <a:schemeClr val="tx1"/>
                </a:solidFill>
              </a:rPr>
              <a:t>jednostavno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doći</a:t>
            </a:r>
            <a:r>
              <a:rPr lang="en-GB" b="1" dirty="0" smtClean="0">
                <a:solidFill>
                  <a:schemeClr val="tx1"/>
                </a:solidFill>
              </a:rPr>
              <a:t> do </a:t>
            </a:r>
            <a:r>
              <a:rPr lang="en-GB" b="1" dirty="0" err="1" smtClean="0">
                <a:solidFill>
                  <a:schemeClr val="tx1"/>
                </a:solidFill>
              </a:rPr>
              <a:t>Žabljaka</a:t>
            </a:r>
            <a:r>
              <a:rPr lang="en-GB" b="1" dirty="0" smtClean="0">
                <a:solidFill>
                  <a:schemeClr val="tx1"/>
                </a:solidFill>
              </a:rPr>
              <a:t>. 2010</a:t>
            </a:r>
            <a:r>
              <a:rPr lang="en-GB" b="1" dirty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otvoren</a:t>
            </a:r>
            <a:r>
              <a:rPr lang="en-GB" b="1" dirty="0" smtClean="0">
                <a:solidFill>
                  <a:schemeClr val="tx1"/>
                </a:solidFill>
              </a:rPr>
              <a:t> je put </a:t>
            </a:r>
            <a:r>
              <a:rPr lang="en-GB" b="1" dirty="0" err="1" smtClean="0">
                <a:solidFill>
                  <a:schemeClr val="tx1"/>
                </a:solidFill>
              </a:rPr>
              <a:t>Risan</a:t>
            </a:r>
            <a:r>
              <a:rPr lang="en-GB" b="1" dirty="0" smtClean="0">
                <a:solidFill>
                  <a:schemeClr val="tx1"/>
                </a:solidFill>
              </a:rPr>
              <a:t>- </a:t>
            </a:r>
            <a:r>
              <a:rPr lang="en-GB" b="1" dirty="0" err="1" smtClean="0">
                <a:solidFill>
                  <a:schemeClr val="tx1"/>
                </a:solidFill>
              </a:rPr>
              <a:t>Zabljak</a:t>
            </a:r>
            <a:r>
              <a:rPr lang="en-GB" b="1" dirty="0" smtClean="0">
                <a:solidFill>
                  <a:schemeClr val="tx1"/>
                </a:solidFill>
              </a:rPr>
              <a:t> I </a:t>
            </a:r>
            <a:r>
              <a:rPr lang="en-GB" b="1" dirty="0" err="1" smtClean="0">
                <a:solidFill>
                  <a:schemeClr val="tx1"/>
                </a:solidFill>
              </a:rPr>
              <a:t>tako</a:t>
            </a:r>
            <a:r>
              <a:rPr lang="en-GB" b="1" dirty="0" smtClean="0">
                <a:solidFill>
                  <a:schemeClr val="tx1"/>
                </a:solidFill>
              </a:rPr>
              <a:t> je </a:t>
            </a:r>
            <a:r>
              <a:rPr lang="en-GB" b="1" dirty="0" err="1" smtClean="0">
                <a:solidFill>
                  <a:schemeClr val="tx1"/>
                </a:solidFill>
              </a:rPr>
              <a:t>skraćen</a:t>
            </a:r>
            <a:r>
              <a:rPr lang="en-GB" b="1" dirty="0" smtClean="0">
                <a:solidFill>
                  <a:schemeClr val="tx1"/>
                </a:solidFill>
              </a:rPr>
              <a:t> put </a:t>
            </a:r>
            <a:r>
              <a:rPr lang="en-GB" b="1" dirty="0" err="1" smtClean="0">
                <a:solidFill>
                  <a:schemeClr val="tx1"/>
                </a:solidFill>
              </a:rPr>
              <a:t>između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zapada</a:t>
            </a:r>
            <a:r>
              <a:rPr lang="en-GB" b="1" dirty="0" smtClean="0">
                <a:solidFill>
                  <a:schemeClr val="tx1"/>
                </a:solidFill>
              </a:rPr>
              <a:t> I </a:t>
            </a:r>
            <a:r>
              <a:rPr lang="en-GB" b="1" dirty="0" err="1" smtClean="0">
                <a:solidFill>
                  <a:schemeClr val="tx1"/>
                </a:solidFill>
              </a:rPr>
              <a:t>juga</a:t>
            </a:r>
            <a:r>
              <a:rPr lang="en-GB" b="1" dirty="0" smtClean="0">
                <a:solidFill>
                  <a:schemeClr val="tx1"/>
                </a:solidFill>
              </a:rPr>
              <a:t>, I sad se </a:t>
            </a:r>
            <a:r>
              <a:rPr lang="en-GB" b="1" dirty="0" err="1" smtClean="0">
                <a:solidFill>
                  <a:schemeClr val="tx1"/>
                </a:solidFill>
              </a:rPr>
              <a:t>može</a:t>
            </a:r>
            <a:r>
              <a:rPr lang="en-GB" b="1" dirty="0" smtClean="0">
                <a:solidFill>
                  <a:schemeClr val="tx1"/>
                </a:solidFill>
              </a:rPr>
              <a:t> od </a:t>
            </a:r>
            <a:r>
              <a:rPr lang="en-GB" b="1" dirty="0" err="1" smtClean="0">
                <a:solidFill>
                  <a:schemeClr val="tx1"/>
                </a:solidFill>
              </a:rPr>
              <a:t>Žabljaka</a:t>
            </a:r>
            <a:r>
              <a:rPr lang="en-GB" b="1" dirty="0" smtClean="0">
                <a:solidFill>
                  <a:schemeClr val="tx1"/>
                </a:solidFill>
              </a:rPr>
              <a:t> do </a:t>
            </a:r>
            <a:r>
              <a:rPr lang="en-GB" b="1" dirty="0" err="1" smtClean="0">
                <a:solidFill>
                  <a:schemeClr val="tx1"/>
                </a:solidFill>
              </a:rPr>
              <a:t>primorja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stići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za</a:t>
            </a:r>
            <a:r>
              <a:rPr lang="en-GB" b="1" dirty="0" smtClean="0">
                <a:solidFill>
                  <a:schemeClr val="tx1"/>
                </a:solidFill>
              </a:rPr>
              <a:t> 2-2.30 </a:t>
            </a:r>
            <a:r>
              <a:rPr lang="en-GB" b="1" dirty="0" err="1" smtClean="0">
                <a:solidFill>
                  <a:schemeClr val="tx1"/>
                </a:solidFill>
              </a:rPr>
              <a:t>sata</a:t>
            </a:r>
            <a:r>
              <a:rPr lang="en-GB" b="1" dirty="0" smtClean="0">
                <a:solidFill>
                  <a:schemeClr val="tx1"/>
                </a:solidFill>
              </a:rPr>
              <a:t>.</a:t>
            </a:r>
            <a:endParaRPr lang="en-GB" b="1" dirty="0">
              <a:solidFill>
                <a:schemeClr val="tx1"/>
              </a:solidFill>
            </a:endParaRPr>
          </a:p>
          <a:p>
            <a:pPr algn="just"/>
            <a:r>
              <a:rPr lang="en-GB" b="1" dirty="0" err="1" smtClean="0">
                <a:solidFill>
                  <a:schemeClr val="tx1"/>
                </a:solidFill>
              </a:rPr>
              <a:t>Glavni</a:t>
            </a:r>
            <a:r>
              <a:rPr lang="en-GB" b="1" dirty="0" smtClean="0">
                <a:solidFill>
                  <a:schemeClr val="tx1"/>
                </a:solidFill>
              </a:rPr>
              <a:t> grad, </a:t>
            </a:r>
            <a:r>
              <a:rPr lang="en-GB" b="1" dirty="0" err="1" smtClean="0">
                <a:solidFill>
                  <a:schemeClr val="tx1"/>
                </a:solidFill>
              </a:rPr>
              <a:t>Podgorica</a:t>
            </a:r>
            <a:r>
              <a:rPr lang="en-GB" b="1" dirty="0" smtClean="0">
                <a:solidFill>
                  <a:schemeClr val="tx1"/>
                </a:solidFill>
              </a:rPr>
              <a:t>, je  </a:t>
            </a:r>
            <a:r>
              <a:rPr lang="en-GB" b="1" dirty="0" err="1" smtClean="0">
                <a:solidFill>
                  <a:schemeClr val="tx1"/>
                </a:solidFill>
              </a:rPr>
              <a:t>oko</a:t>
            </a:r>
            <a:r>
              <a:rPr lang="en-GB" b="1" dirty="0" smtClean="0">
                <a:solidFill>
                  <a:schemeClr val="tx1"/>
                </a:solidFill>
              </a:rPr>
              <a:t> 2 </a:t>
            </a:r>
            <a:r>
              <a:rPr lang="en-GB" b="1" dirty="0" err="1" smtClean="0">
                <a:solidFill>
                  <a:schemeClr val="tx1"/>
                </a:solidFill>
              </a:rPr>
              <a:t>sata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vožnje</a:t>
            </a:r>
            <a:r>
              <a:rPr lang="en-GB" b="1" dirty="0" smtClean="0">
                <a:solidFill>
                  <a:schemeClr val="tx1"/>
                </a:solidFill>
              </a:rPr>
              <a:t> od </a:t>
            </a:r>
            <a:r>
              <a:rPr lang="en-GB" b="1" dirty="0" err="1" smtClean="0">
                <a:solidFill>
                  <a:schemeClr val="tx1"/>
                </a:solidFill>
              </a:rPr>
              <a:t>Žabljaka</a:t>
            </a:r>
            <a:r>
              <a:rPr lang="en-GB" b="1" dirty="0" smtClean="0">
                <a:solidFill>
                  <a:schemeClr val="tx1"/>
                </a:solidFill>
              </a:rPr>
              <a:t>(120 km). </a:t>
            </a:r>
            <a:r>
              <a:rPr lang="en-GB" b="1" dirty="0" err="1" smtClean="0">
                <a:solidFill>
                  <a:schemeClr val="tx1"/>
                </a:solidFill>
              </a:rPr>
              <a:t>Razdaljina</a:t>
            </a:r>
            <a:r>
              <a:rPr lang="en-GB" b="1" dirty="0" smtClean="0">
                <a:solidFill>
                  <a:schemeClr val="tx1"/>
                </a:solidFill>
              </a:rPr>
              <a:t> od </a:t>
            </a:r>
            <a:r>
              <a:rPr lang="en-GB" b="1" dirty="0" err="1" smtClean="0">
                <a:solidFill>
                  <a:schemeClr val="tx1"/>
                </a:solidFill>
              </a:rPr>
              <a:t>drugih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regionalnih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centara</a:t>
            </a:r>
            <a:r>
              <a:rPr lang="en-GB" b="1" dirty="0" smtClean="0">
                <a:solidFill>
                  <a:schemeClr val="tx1"/>
                </a:solidFill>
              </a:rPr>
              <a:t>: Beograd-400km; Sarajevo-167km; Zagreb-535km;Tirana-270km; Skoplje-337km;Ljubljana-674km,</a:t>
            </a:r>
          </a:p>
          <a:p>
            <a:pPr algn="just"/>
            <a:r>
              <a:rPr lang="en-GB" b="1" dirty="0" err="1" smtClean="0">
                <a:solidFill>
                  <a:schemeClr val="tx1"/>
                </a:solidFill>
              </a:rPr>
              <a:t>Najbliža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luka</a:t>
            </a:r>
            <a:r>
              <a:rPr lang="en-GB" b="1" dirty="0" smtClean="0">
                <a:solidFill>
                  <a:schemeClr val="tx1"/>
                </a:solidFill>
              </a:rPr>
              <a:t> je is Bar(</a:t>
            </a:r>
            <a:r>
              <a:rPr lang="en-GB" b="1" dirty="0" err="1" smtClean="0">
                <a:solidFill>
                  <a:schemeClr val="tx1"/>
                </a:solidFill>
              </a:rPr>
              <a:t>Crna</a:t>
            </a:r>
            <a:r>
              <a:rPr lang="en-GB" b="1" dirty="0" smtClean="0">
                <a:solidFill>
                  <a:schemeClr val="tx1"/>
                </a:solidFill>
              </a:rPr>
              <a:t> Gora)-197km. </a:t>
            </a:r>
            <a:r>
              <a:rPr lang="en-GB" b="1" dirty="0" err="1" smtClean="0">
                <a:solidFill>
                  <a:schemeClr val="tx1"/>
                </a:solidFill>
              </a:rPr>
              <a:t>Moguće</a:t>
            </a:r>
            <a:r>
              <a:rPr lang="en-GB" b="1" dirty="0" smtClean="0">
                <a:solidFill>
                  <a:schemeClr val="tx1"/>
                </a:solidFill>
              </a:rPr>
              <a:t> je </a:t>
            </a:r>
            <a:r>
              <a:rPr lang="en-GB" b="1" dirty="0" err="1" smtClean="0">
                <a:solidFill>
                  <a:schemeClr val="tx1"/>
                </a:solidFill>
              </a:rPr>
              <a:t>putovati</a:t>
            </a:r>
            <a:r>
              <a:rPr lang="en-GB" b="1" dirty="0" smtClean="0">
                <a:solidFill>
                  <a:schemeClr val="tx1"/>
                </a:solidFill>
              </a:rPr>
              <a:t> od Bara do </a:t>
            </a:r>
            <a:r>
              <a:rPr lang="en-GB" b="1" dirty="0" err="1" smtClean="0">
                <a:solidFill>
                  <a:schemeClr val="tx1"/>
                </a:solidFill>
              </a:rPr>
              <a:t>Mojkovca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vozom</a:t>
            </a:r>
            <a:r>
              <a:rPr lang="en-GB" b="1" dirty="0" smtClean="0">
                <a:solidFill>
                  <a:schemeClr val="tx1"/>
                </a:solidFill>
              </a:rPr>
              <a:t>, a </a:t>
            </a:r>
            <a:r>
              <a:rPr lang="en-GB" b="1" dirty="0" err="1" smtClean="0">
                <a:solidFill>
                  <a:schemeClr val="tx1"/>
                </a:solidFill>
              </a:rPr>
              <a:t>onda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autobusom</a:t>
            </a:r>
            <a:r>
              <a:rPr lang="en-GB" b="1" dirty="0" smtClean="0">
                <a:solidFill>
                  <a:schemeClr val="tx1"/>
                </a:solidFill>
              </a:rPr>
              <a:t> do </a:t>
            </a:r>
            <a:r>
              <a:rPr lang="en-GB" b="1" dirty="0" err="1" smtClean="0">
                <a:solidFill>
                  <a:schemeClr val="tx1"/>
                </a:solidFill>
              </a:rPr>
              <a:t>Žabljaka</a:t>
            </a:r>
            <a:r>
              <a:rPr lang="en-GB" b="1" dirty="0" smtClean="0">
                <a:solidFill>
                  <a:schemeClr val="tx1"/>
                </a:solidFill>
              </a:rPr>
              <a:t>. </a:t>
            </a:r>
            <a:r>
              <a:rPr lang="en-GB" b="1" dirty="0" err="1" smtClean="0">
                <a:solidFill>
                  <a:schemeClr val="tx1"/>
                </a:solidFill>
              </a:rPr>
              <a:t>Dakle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najbliža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željeznička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stanica</a:t>
            </a:r>
            <a:r>
              <a:rPr lang="en-GB" b="1" dirty="0" smtClean="0">
                <a:solidFill>
                  <a:schemeClr val="tx1"/>
                </a:solidFill>
              </a:rPr>
              <a:t> je u </a:t>
            </a:r>
            <a:r>
              <a:rPr lang="en-GB" b="1" dirty="0" err="1" smtClean="0">
                <a:solidFill>
                  <a:schemeClr val="tx1"/>
                </a:solidFill>
              </a:rPr>
              <a:t>Mojkovcu</a:t>
            </a:r>
            <a:r>
              <a:rPr lang="en-GB" b="1" dirty="0" smtClean="0">
                <a:solidFill>
                  <a:schemeClr val="tx1"/>
                </a:solidFill>
              </a:rPr>
              <a:t>, 69 </a:t>
            </a:r>
            <a:r>
              <a:rPr lang="en-GB" b="1" dirty="0">
                <a:solidFill>
                  <a:schemeClr val="tx1"/>
                </a:solidFill>
              </a:rPr>
              <a:t>km </a:t>
            </a:r>
            <a:r>
              <a:rPr lang="en-GB" b="1" dirty="0" smtClean="0">
                <a:solidFill>
                  <a:schemeClr val="tx1"/>
                </a:solidFill>
              </a:rPr>
              <a:t>od </a:t>
            </a:r>
            <a:r>
              <a:rPr lang="en-GB" b="1" dirty="0" err="1" smtClean="0">
                <a:solidFill>
                  <a:schemeClr val="tx1"/>
                </a:solidFill>
              </a:rPr>
              <a:t>Zabljaka</a:t>
            </a:r>
            <a:r>
              <a:rPr lang="en-GB" b="1" dirty="0" smtClean="0">
                <a:solidFill>
                  <a:schemeClr val="tx1"/>
                </a:solidFill>
              </a:rPr>
              <a:t>.</a:t>
            </a:r>
            <a:endParaRPr lang="en-GB" b="1" dirty="0">
              <a:solidFill>
                <a:schemeClr val="tx1"/>
              </a:solidFill>
            </a:endParaRPr>
          </a:p>
          <a:p>
            <a:pPr algn="just"/>
            <a:r>
              <a:rPr lang="en-GB" b="1" dirty="0" err="1" smtClean="0">
                <a:solidFill>
                  <a:schemeClr val="tx1"/>
                </a:solidFill>
              </a:rPr>
              <a:t>Najbliži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aerodromi:Podgorica</a:t>
            </a:r>
            <a:r>
              <a:rPr lang="en-GB" b="1" dirty="0" smtClean="0">
                <a:solidFill>
                  <a:schemeClr val="tx1"/>
                </a:solidFill>
              </a:rPr>
              <a:t>(120km), </a:t>
            </a:r>
            <a:r>
              <a:rPr lang="en-GB" b="1" dirty="0" err="1" smtClean="0">
                <a:solidFill>
                  <a:schemeClr val="tx1"/>
                </a:solidFill>
              </a:rPr>
              <a:t>Tivat</a:t>
            </a:r>
            <a:r>
              <a:rPr lang="en-GB" b="1" dirty="0" smtClean="0">
                <a:solidFill>
                  <a:schemeClr val="tx1"/>
                </a:solidFill>
              </a:rPr>
              <a:t>(250km), Dubrovnik(260km).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3528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Saobraćajna</a:t>
            </a:r>
            <a:r>
              <a:rPr lang="en-GB" dirty="0" smtClean="0"/>
              <a:t> </a:t>
            </a:r>
            <a:r>
              <a:rPr lang="en-GB" dirty="0" err="1" smtClean="0"/>
              <a:t>komunikacija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2191" y="2133600"/>
            <a:ext cx="9802421" cy="377762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b="1" dirty="0" err="1" smtClean="0">
                <a:solidFill>
                  <a:schemeClr val="tx1"/>
                </a:solidFill>
              </a:rPr>
              <a:t>Granični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prelazi</a:t>
            </a:r>
            <a:endParaRPr lang="en-GB" b="1" dirty="0" smtClean="0">
              <a:solidFill>
                <a:schemeClr val="tx1"/>
              </a:solidFill>
            </a:endParaRPr>
          </a:p>
          <a:p>
            <a:pPr algn="just"/>
            <a:r>
              <a:rPr lang="en-GB" b="1" dirty="0" err="1" smtClean="0">
                <a:solidFill>
                  <a:schemeClr val="tx1"/>
                </a:solidFill>
              </a:rPr>
              <a:t>Ako</a:t>
            </a:r>
            <a:r>
              <a:rPr lang="en-GB" b="1" dirty="0" smtClean="0">
                <a:solidFill>
                  <a:schemeClr val="tx1"/>
                </a:solidFill>
              </a:rPr>
              <a:t> se </a:t>
            </a:r>
            <a:r>
              <a:rPr lang="en-GB" b="1" dirty="0" err="1" smtClean="0">
                <a:solidFill>
                  <a:schemeClr val="tx1"/>
                </a:solidFill>
              </a:rPr>
              <a:t>dolazi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iz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Srbije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može</a:t>
            </a:r>
            <a:r>
              <a:rPr lang="en-GB" b="1" dirty="0" smtClean="0">
                <a:solidFill>
                  <a:schemeClr val="tx1"/>
                </a:solidFill>
              </a:rPr>
              <a:t> se </a:t>
            </a:r>
            <a:r>
              <a:rPr lang="en-GB" b="1" dirty="0" err="1" smtClean="0">
                <a:solidFill>
                  <a:schemeClr val="tx1"/>
                </a:solidFill>
              </a:rPr>
              <a:t>preći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granica</a:t>
            </a:r>
            <a:r>
              <a:rPr lang="en-GB" b="1" dirty="0" smtClean="0">
                <a:solidFill>
                  <a:schemeClr val="tx1"/>
                </a:solidFill>
              </a:rPr>
              <a:t> u </a:t>
            </a:r>
            <a:r>
              <a:rPr lang="en-GB" b="1" dirty="0" err="1" smtClean="0">
                <a:solidFill>
                  <a:schemeClr val="tx1"/>
                </a:solidFill>
              </a:rPr>
              <a:t>Prijepolju</a:t>
            </a:r>
            <a:r>
              <a:rPr lang="en-GB" b="1" dirty="0" smtClean="0">
                <a:solidFill>
                  <a:schemeClr val="tx1"/>
                </a:solidFill>
              </a:rPr>
              <a:t>, pa </a:t>
            </a:r>
            <a:r>
              <a:rPr lang="en-GB" b="1" dirty="0" err="1" smtClean="0">
                <a:solidFill>
                  <a:schemeClr val="tx1"/>
                </a:solidFill>
              </a:rPr>
              <a:t>preko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Pljevalja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dolazi</a:t>
            </a:r>
            <a:r>
              <a:rPr lang="en-GB" b="1" dirty="0" smtClean="0">
                <a:solidFill>
                  <a:schemeClr val="tx1"/>
                </a:solidFill>
              </a:rPr>
              <a:t> se do </a:t>
            </a:r>
            <a:r>
              <a:rPr lang="en-GB" b="1" dirty="0" err="1" smtClean="0">
                <a:solidFill>
                  <a:schemeClr val="tx1"/>
                </a:solidFill>
              </a:rPr>
              <a:t>Žabljaka</a:t>
            </a:r>
            <a:r>
              <a:rPr lang="en-GB" b="1" dirty="0" smtClean="0">
                <a:solidFill>
                  <a:schemeClr val="tx1"/>
                </a:solidFill>
              </a:rPr>
              <a:t>(od </a:t>
            </a:r>
            <a:r>
              <a:rPr lang="en-GB" b="1" dirty="0" err="1" smtClean="0">
                <a:solidFill>
                  <a:schemeClr val="tx1"/>
                </a:solidFill>
              </a:rPr>
              <a:t>graničnog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prelaza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Jabuka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razdaljina</a:t>
            </a:r>
            <a:r>
              <a:rPr lang="en-GB" b="1" dirty="0" smtClean="0">
                <a:solidFill>
                  <a:schemeClr val="tx1"/>
                </a:solidFill>
              </a:rPr>
              <a:t> je 98km). </a:t>
            </a:r>
            <a:r>
              <a:rPr lang="en-GB" b="1" dirty="0" err="1" smtClean="0">
                <a:solidFill>
                  <a:schemeClr val="tx1"/>
                </a:solidFill>
              </a:rPr>
              <a:t>Takođe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može</a:t>
            </a:r>
            <a:r>
              <a:rPr lang="en-GB" b="1" dirty="0" smtClean="0">
                <a:solidFill>
                  <a:schemeClr val="tx1"/>
                </a:solidFill>
              </a:rPr>
              <a:t> se </a:t>
            </a:r>
            <a:r>
              <a:rPr lang="en-GB" b="1" dirty="0" err="1" smtClean="0">
                <a:solidFill>
                  <a:schemeClr val="tx1"/>
                </a:solidFill>
              </a:rPr>
              <a:t>stići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preko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Bijelog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Polja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Mojkovca</a:t>
            </a:r>
            <a:r>
              <a:rPr lang="en-GB" b="1" dirty="0" smtClean="0">
                <a:solidFill>
                  <a:schemeClr val="tx1"/>
                </a:solidFill>
              </a:rPr>
              <a:t>(</a:t>
            </a:r>
            <a:r>
              <a:rPr lang="en-GB" b="1" dirty="0" err="1" smtClean="0">
                <a:solidFill>
                  <a:schemeClr val="tx1"/>
                </a:solidFill>
              </a:rPr>
              <a:t>granični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prelaz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Brodarevo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-110 km).</a:t>
            </a:r>
          </a:p>
          <a:p>
            <a:pPr algn="just"/>
            <a:r>
              <a:rPr lang="en-GB" b="1" dirty="0" err="1" smtClean="0">
                <a:solidFill>
                  <a:schemeClr val="tx1"/>
                </a:solidFill>
              </a:rPr>
              <a:t>Ako</a:t>
            </a:r>
            <a:r>
              <a:rPr lang="en-GB" b="1" dirty="0" smtClean="0">
                <a:solidFill>
                  <a:schemeClr val="tx1"/>
                </a:solidFill>
              </a:rPr>
              <a:t> se </a:t>
            </a:r>
            <a:r>
              <a:rPr lang="en-GB" b="1" dirty="0" err="1" smtClean="0">
                <a:solidFill>
                  <a:schemeClr val="tx1"/>
                </a:solidFill>
              </a:rPr>
              <a:t>dolazi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iz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Hrvatske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iz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pravca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Dubrovnika</a:t>
            </a:r>
            <a:r>
              <a:rPr lang="en-GB" b="1" dirty="0" smtClean="0">
                <a:solidFill>
                  <a:schemeClr val="tx1"/>
                </a:solidFill>
              </a:rPr>
              <a:t>(</a:t>
            </a:r>
            <a:r>
              <a:rPr lang="en-GB" b="1" dirty="0" err="1" smtClean="0">
                <a:solidFill>
                  <a:schemeClr val="tx1"/>
                </a:solidFill>
              </a:rPr>
              <a:t>granični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prelaz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Debeli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brijeg</a:t>
            </a:r>
            <a:r>
              <a:rPr lang="en-GB" b="1" dirty="0" smtClean="0">
                <a:solidFill>
                  <a:schemeClr val="tx1"/>
                </a:solidFill>
              </a:rPr>
              <a:t>), </a:t>
            </a:r>
            <a:r>
              <a:rPr lang="en-GB" b="1" dirty="0" err="1" smtClean="0">
                <a:solidFill>
                  <a:schemeClr val="tx1"/>
                </a:solidFill>
              </a:rPr>
              <a:t>stiže</a:t>
            </a:r>
            <a:r>
              <a:rPr lang="en-GB" b="1" dirty="0" smtClean="0">
                <a:solidFill>
                  <a:schemeClr val="tx1"/>
                </a:solidFill>
              </a:rPr>
              <a:t> se </a:t>
            </a:r>
            <a:r>
              <a:rPr lang="en-GB" b="1" dirty="0" err="1" smtClean="0">
                <a:solidFill>
                  <a:schemeClr val="tx1"/>
                </a:solidFill>
              </a:rPr>
              <a:t>preko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Herceg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Novog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Risna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smtClean="0">
                <a:solidFill>
                  <a:schemeClr val="tx1"/>
                </a:solidFill>
              </a:rPr>
              <a:t>i </a:t>
            </a:r>
            <a:r>
              <a:rPr lang="en-GB" b="1" dirty="0" err="1" smtClean="0">
                <a:solidFill>
                  <a:schemeClr val="tx1"/>
                </a:solidFill>
              </a:rPr>
              <a:t>Nikšića</a:t>
            </a:r>
            <a:r>
              <a:rPr lang="en-GB" b="1" dirty="0" smtClean="0">
                <a:solidFill>
                  <a:schemeClr val="tx1"/>
                </a:solidFill>
              </a:rPr>
              <a:t>(200km)</a:t>
            </a:r>
            <a:r>
              <a:rPr lang="en-GB" b="1" dirty="0" err="1" smtClean="0">
                <a:solidFill>
                  <a:schemeClr val="tx1"/>
                </a:solidFill>
              </a:rPr>
              <a:t>ili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pravcem</a:t>
            </a:r>
            <a:r>
              <a:rPr lang="en-GB" b="1" dirty="0" smtClean="0">
                <a:solidFill>
                  <a:schemeClr val="tx1"/>
                </a:solidFill>
              </a:rPr>
              <a:t> Dubrovnik-</a:t>
            </a:r>
            <a:r>
              <a:rPr lang="en-GB" b="1" dirty="0" err="1" smtClean="0">
                <a:solidFill>
                  <a:schemeClr val="tx1"/>
                </a:solidFill>
              </a:rPr>
              <a:t>Trebinje</a:t>
            </a:r>
            <a:r>
              <a:rPr lang="en-GB" b="1" dirty="0" smtClean="0">
                <a:solidFill>
                  <a:schemeClr val="tx1"/>
                </a:solidFill>
              </a:rPr>
              <a:t>-</a:t>
            </a:r>
            <a:r>
              <a:rPr lang="en-GB" b="1" dirty="0" err="1" smtClean="0">
                <a:solidFill>
                  <a:schemeClr val="tx1"/>
                </a:solidFill>
              </a:rPr>
              <a:t>Nikšić</a:t>
            </a:r>
            <a:r>
              <a:rPr lang="en-GB" b="1" dirty="0" smtClean="0">
                <a:solidFill>
                  <a:schemeClr val="tx1"/>
                </a:solidFill>
              </a:rPr>
              <a:t> -</a:t>
            </a:r>
            <a:r>
              <a:rPr lang="en-GB" b="1" dirty="0" err="1" smtClean="0">
                <a:solidFill>
                  <a:schemeClr val="tx1"/>
                </a:solidFill>
              </a:rPr>
              <a:t>Žabljak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(170 km).</a:t>
            </a:r>
          </a:p>
          <a:p>
            <a:pPr algn="just"/>
            <a:r>
              <a:rPr lang="en-GB" b="1" dirty="0" err="1" smtClean="0">
                <a:solidFill>
                  <a:schemeClr val="tx1"/>
                </a:solidFill>
              </a:rPr>
              <a:t>Ako</a:t>
            </a:r>
            <a:r>
              <a:rPr lang="en-GB" b="1" dirty="0" smtClean="0">
                <a:solidFill>
                  <a:schemeClr val="tx1"/>
                </a:solidFill>
              </a:rPr>
              <a:t> se </a:t>
            </a:r>
            <a:r>
              <a:rPr lang="en-GB" b="1" dirty="0" err="1" smtClean="0">
                <a:solidFill>
                  <a:schemeClr val="tx1"/>
                </a:solidFill>
              </a:rPr>
              <a:t>dolazi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iz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Bosne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Hercegovine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preko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Foče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graničnog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prelaza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Šćepan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Polje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razdaljina</a:t>
            </a:r>
            <a:r>
              <a:rPr lang="en-GB" b="1" dirty="0" smtClean="0">
                <a:solidFill>
                  <a:schemeClr val="tx1"/>
                </a:solidFill>
              </a:rPr>
              <a:t> od </a:t>
            </a:r>
            <a:r>
              <a:rPr lang="en-GB" b="1" dirty="0" err="1" smtClean="0">
                <a:solidFill>
                  <a:schemeClr val="tx1"/>
                </a:solidFill>
              </a:rPr>
              <a:t>graničnog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prelaza</a:t>
            </a:r>
            <a:r>
              <a:rPr lang="en-GB" b="1" dirty="0" smtClean="0">
                <a:solidFill>
                  <a:schemeClr val="tx1"/>
                </a:solidFill>
              </a:rPr>
              <a:t> je 150km. </a:t>
            </a:r>
            <a:r>
              <a:rPr lang="en-GB" b="1" dirty="0" err="1" smtClean="0">
                <a:solidFill>
                  <a:schemeClr val="tx1"/>
                </a:solidFill>
              </a:rPr>
              <a:t>Ako</a:t>
            </a:r>
            <a:r>
              <a:rPr lang="en-GB" b="1" dirty="0" smtClean="0">
                <a:solidFill>
                  <a:schemeClr val="tx1"/>
                </a:solidFill>
              </a:rPr>
              <a:t> se ide </a:t>
            </a:r>
            <a:r>
              <a:rPr lang="en-GB" b="1" dirty="0" err="1" smtClean="0">
                <a:solidFill>
                  <a:schemeClr val="tx1"/>
                </a:solidFill>
              </a:rPr>
              <a:t>preko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Plužina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Durmitora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razdaljina</a:t>
            </a:r>
            <a:r>
              <a:rPr lang="en-GB" b="1" dirty="0" smtClean="0">
                <a:solidFill>
                  <a:schemeClr val="tx1"/>
                </a:solidFill>
              </a:rPr>
              <a:t> je 85km. </a:t>
            </a:r>
            <a:r>
              <a:rPr lang="en-GB" b="1" dirty="0" err="1" smtClean="0">
                <a:solidFill>
                  <a:schemeClr val="tx1"/>
                </a:solidFill>
              </a:rPr>
              <a:t>Ako</a:t>
            </a:r>
            <a:r>
              <a:rPr lang="en-GB" b="1" dirty="0" smtClean="0">
                <a:solidFill>
                  <a:schemeClr val="tx1"/>
                </a:solidFill>
              </a:rPr>
              <a:t> se </a:t>
            </a:r>
            <a:r>
              <a:rPr lang="en-GB" b="1" dirty="0" err="1" smtClean="0">
                <a:solidFill>
                  <a:schemeClr val="tx1"/>
                </a:solidFill>
              </a:rPr>
              <a:t>ulazi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granični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prelaz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Metelika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preko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Goražda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Ćajniča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Pljevalja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razdaljina</a:t>
            </a:r>
            <a:r>
              <a:rPr lang="en-GB" b="1" dirty="0" smtClean="0">
                <a:solidFill>
                  <a:schemeClr val="tx1"/>
                </a:solidFill>
              </a:rPr>
              <a:t> je 87km.</a:t>
            </a:r>
          </a:p>
          <a:p>
            <a:pPr algn="just"/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Ako</a:t>
            </a:r>
            <a:r>
              <a:rPr lang="en-GB" b="1" dirty="0" smtClean="0">
                <a:solidFill>
                  <a:schemeClr val="tx1"/>
                </a:solidFill>
              </a:rPr>
              <a:t> se </a:t>
            </a:r>
            <a:r>
              <a:rPr lang="en-GB" b="1" dirty="0" err="1" smtClean="0">
                <a:solidFill>
                  <a:schemeClr val="tx1"/>
                </a:solidFill>
              </a:rPr>
              <a:t>dolazi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preko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pravca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Trebinje</a:t>
            </a:r>
            <a:r>
              <a:rPr lang="en-GB" b="1" dirty="0">
                <a:solidFill>
                  <a:schemeClr val="tx1"/>
                </a:solidFill>
              </a:rPr>
              <a:t>- </a:t>
            </a:r>
            <a:r>
              <a:rPr lang="en-GB" b="1" dirty="0" err="1">
                <a:solidFill>
                  <a:schemeClr val="tx1"/>
                </a:solidFill>
              </a:rPr>
              <a:t>Vilusi</a:t>
            </a:r>
            <a:r>
              <a:rPr lang="en-GB" b="1" dirty="0">
                <a:solidFill>
                  <a:schemeClr val="tx1"/>
                </a:solidFill>
              </a:rPr>
              <a:t>- </a:t>
            </a:r>
            <a:r>
              <a:rPr lang="en-GB" b="1" dirty="0" err="1">
                <a:solidFill>
                  <a:schemeClr val="tx1"/>
                </a:solidFill>
              </a:rPr>
              <a:t>Niksic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do </a:t>
            </a:r>
            <a:r>
              <a:rPr lang="en-GB" b="1" dirty="0" err="1" smtClean="0">
                <a:solidFill>
                  <a:schemeClr val="tx1"/>
                </a:solidFill>
              </a:rPr>
              <a:t>Zabljaka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razdaljina</a:t>
            </a:r>
            <a:r>
              <a:rPr lang="en-GB" b="1" dirty="0" smtClean="0">
                <a:solidFill>
                  <a:schemeClr val="tx1"/>
                </a:solidFill>
              </a:rPr>
              <a:t> je 170km, </a:t>
            </a:r>
            <a:r>
              <a:rPr lang="en-GB" b="1" dirty="0" err="1" smtClean="0">
                <a:solidFill>
                  <a:schemeClr val="tx1"/>
                </a:solidFill>
              </a:rPr>
              <a:t>preko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graničnog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prelaza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Vraćenovići</a:t>
            </a:r>
            <a:r>
              <a:rPr lang="en-GB" b="1" dirty="0" smtClean="0">
                <a:solidFill>
                  <a:schemeClr val="tx1"/>
                </a:solidFill>
              </a:rPr>
              <a:t>.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09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Prirodni</a:t>
            </a:r>
            <a:r>
              <a:rPr lang="en-GB" dirty="0" smtClean="0"/>
              <a:t> </a:t>
            </a:r>
            <a:r>
              <a:rPr lang="en-GB" dirty="0" err="1" smtClean="0"/>
              <a:t>resursi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641145"/>
          </a:xfrm>
        </p:spPr>
        <p:txBody>
          <a:bodyPr>
            <a:noAutofit/>
          </a:bodyPr>
          <a:lstStyle/>
          <a:p>
            <a:r>
              <a:rPr lang="en-GB" sz="2000" b="1" dirty="0" err="1" smtClean="0">
                <a:solidFill>
                  <a:schemeClr val="tx1"/>
                </a:solidFill>
              </a:rPr>
              <a:t>Nacionalni</a:t>
            </a:r>
            <a:r>
              <a:rPr lang="en-GB" sz="2000" b="1" dirty="0" smtClean="0">
                <a:solidFill>
                  <a:schemeClr val="tx1"/>
                </a:solidFill>
              </a:rPr>
              <a:t> park </a:t>
            </a:r>
            <a:r>
              <a:rPr lang="en-GB" sz="2000" b="1" dirty="0" err="1" smtClean="0">
                <a:solidFill>
                  <a:schemeClr val="tx1"/>
                </a:solidFill>
              </a:rPr>
              <a:t>Durmitor</a:t>
            </a:r>
            <a:endParaRPr lang="en-GB" sz="20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sz="2000" b="1" dirty="0" err="1" smtClean="0">
                <a:solidFill>
                  <a:schemeClr val="tx1"/>
                </a:solidFill>
              </a:rPr>
              <a:t>Ukupna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površina</a:t>
            </a:r>
            <a:r>
              <a:rPr lang="en-GB" sz="2000" b="1" dirty="0" smtClean="0">
                <a:solidFill>
                  <a:schemeClr val="tx1"/>
                </a:solidFill>
              </a:rPr>
              <a:t> parka je 39.000ha, </a:t>
            </a:r>
            <a:r>
              <a:rPr lang="en-GB" sz="2000" b="1" dirty="0" err="1" smtClean="0">
                <a:solidFill>
                  <a:schemeClr val="tx1"/>
                </a:solidFill>
              </a:rPr>
              <a:t>i</a:t>
            </a:r>
            <a:r>
              <a:rPr lang="en-GB" sz="2000" b="1" dirty="0" smtClean="0">
                <a:solidFill>
                  <a:schemeClr val="tx1"/>
                </a:solidFill>
              </a:rPr>
              <a:t> pored </a:t>
            </a:r>
            <a:r>
              <a:rPr lang="en-GB" sz="2000" b="1" dirty="0" err="1" smtClean="0">
                <a:solidFill>
                  <a:schemeClr val="tx1"/>
                </a:solidFill>
              </a:rPr>
              <a:t>Žabljaka</a:t>
            </a:r>
            <a:r>
              <a:rPr lang="en-GB" sz="2000" b="1" dirty="0" smtClean="0">
                <a:solidFill>
                  <a:schemeClr val="tx1"/>
                </a:solidFill>
              </a:rPr>
              <a:t>, </a:t>
            </a:r>
            <a:r>
              <a:rPr lang="en-GB" sz="2000" b="1" dirty="0" err="1" smtClean="0">
                <a:solidFill>
                  <a:schemeClr val="tx1"/>
                </a:solidFill>
              </a:rPr>
              <a:t>koji</a:t>
            </a:r>
            <a:r>
              <a:rPr lang="en-GB" sz="2000" b="1" dirty="0" smtClean="0">
                <a:solidFill>
                  <a:schemeClr val="tx1"/>
                </a:solidFill>
              </a:rPr>
              <a:t> je </a:t>
            </a:r>
            <a:r>
              <a:rPr lang="en-GB" sz="2000" b="1" dirty="0" err="1" smtClean="0">
                <a:solidFill>
                  <a:schemeClr val="tx1"/>
                </a:solidFill>
              </a:rPr>
              <a:t>administrativni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centar</a:t>
            </a:r>
            <a:r>
              <a:rPr lang="en-GB" sz="2000" b="1" dirty="0" smtClean="0">
                <a:solidFill>
                  <a:schemeClr val="tx1"/>
                </a:solidFill>
              </a:rPr>
              <a:t>, park </a:t>
            </a:r>
            <a:r>
              <a:rPr lang="en-GB" sz="2000" b="1" dirty="0" err="1" smtClean="0">
                <a:solidFill>
                  <a:schemeClr val="tx1"/>
                </a:solidFill>
              </a:rPr>
              <a:t>zahvata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teritoriju</a:t>
            </a:r>
            <a:r>
              <a:rPr lang="en-GB" sz="2000" b="1" dirty="0" smtClean="0">
                <a:solidFill>
                  <a:schemeClr val="tx1"/>
                </a:solidFill>
              </a:rPr>
              <a:t>  </a:t>
            </a:r>
            <a:r>
              <a:rPr lang="en-GB" sz="2000" b="1" dirty="0" err="1" smtClean="0">
                <a:solidFill>
                  <a:schemeClr val="tx1"/>
                </a:solidFill>
              </a:rPr>
              <a:t>sledećih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gradova</a:t>
            </a:r>
            <a:r>
              <a:rPr lang="en-GB" sz="2000" b="1" dirty="0" smtClean="0">
                <a:solidFill>
                  <a:schemeClr val="tx1"/>
                </a:solidFill>
              </a:rPr>
              <a:t>: </a:t>
            </a:r>
            <a:r>
              <a:rPr lang="en-GB" sz="2000" b="1" dirty="0" err="1" smtClean="0">
                <a:solidFill>
                  <a:schemeClr val="tx1"/>
                </a:solidFill>
              </a:rPr>
              <a:t>Savnika</a:t>
            </a:r>
            <a:r>
              <a:rPr lang="en-GB" sz="2000" b="1" dirty="0" smtClean="0">
                <a:solidFill>
                  <a:schemeClr val="tx1"/>
                </a:solidFill>
              </a:rPr>
              <a:t>, </a:t>
            </a:r>
            <a:r>
              <a:rPr lang="en-GB" sz="2000" b="1" dirty="0" err="1" smtClean="0">
                <a:solidFill>
                  <a:schemeClr val="tx1"/>
                </a:solidFill>
              </a:rPr>
              <a:t>Pluzina</a:t>
            </a:r>
            <a:r>
              <a:rPr lang="en-GB" sz="2000" b="1" dirty="0" smtClean="0">
                <a:solidFill>
                  <a:schemeClr val="tx1"/>
                </a:solidFill>
              </a:rPr>
              <a:t>, </a:t>
            </a:r>
            <a:r>
              <a:rPr lang="en-GB" sz="2000" b="1" dirty="0" err="1" smtClean="0">
                <a:solidFill>
                  <a:schemeClr val="tx1"/>
                </a:solidFill>
              </a:rPr>
              <a:t>Pljevalja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i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Mojkovca</a:t>
            </a:r>
            <a:r>
              <a:rPr lang="en-GB" sz="2000" b="1" dirty="0" smtClean="0">
                <a:solidFill>
                  <a:schemeClr val="tx1"/>
                </a:solidFill>
              </a:rPr>
              <a:t>. </a:t>
            </a:r>
            <a:r>
              <a:rPr lang="pt-BR" sz="2000" b="1" dirty="0">
                <a:solidFill>
                  <a:schemeClr val="tx1"/>
                </a:solidFill>
              </a:rPr>
              <a:t>Durmitor, kao najviša planina </a:t>
            </a:r>
            <a:r>
              <a:rPr lang="pt-BR" sz="2000" b="1" dirty="0" smtClean="0">
                <a:solidFill>
                  <a:schemeClr val="tx1"/>
                </a:solidFill>
              </a:rPr>
              <a:t>Dinarida, </a:t>
            </a:r>
            <a:r>
              <a:rPr lang="en-GB" sz="2000" b="1" dirty="0" err="1" smtClean="0">
                <a:solidFill>
                  <a:schemeClr val="tx1"/>
                </a:solidFill>
              </a:rPr>
              <a:t>predstavlja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jedan</a:t>
            </a:r>
            <a:r>
              <a:rPr lang="en-GB" sz="2000" b="1" dirty="0">
                <a:solidFill>
                  <a:schemeClr val="tx1"/>
                </a:solidFill>
              </a:rPr>
              <a:t> od </a:t>
            </a:r>
            <a:r>
              <a:rPr lang="en-GB" sz="2000" b="1" dirty="0" err="1" smtClean="0">
                <a:solidFill>
                  <a:schemeClr val="tx1"/>
                </a:solidFill>
              </a:rPr>
              <a:t>centara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razvoja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balkanske</a:t>
            </a:r>
            <a:r>
              <a:rPr lang="en-GB" sz="2000" b="1" dirty="0">
                <a:solidFill>
                  <a:schemeClr val="tx1"/>
                </a:solidFill>
              </a:rPr>
              <a:t>, </a:t>
            </a:r>
            <a:r>
              <a:rPr lang="en-GB" sz="2000" b="1" dirty="0" err="1" smtClean="0">
                <a:solidFill>
                  <a:schemeClr val="tx1"/>
                </a:solidFill>
              </a:rPr>
              <a:t>posebno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dinarske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flore</a:t>
            </a:r>
            <a:r>
              <a:rPr lang="en-GB" sz="2000" b="1" dirty="0">
                <a:solidFill>
                  <a:schemeClr val="tx1"/>
                </a:solidFill>
              </a:rPr>
              <a:t>, </a:t>
            </a:r>
            <a:r>
              <a:rPr lang="en-GB" sz="2000" b="1" dirty="0" err="1">
                <a:solidFill>
                  <a:schemeClr val="tx1"/>
                </a:solidFill>
              </a:rPr>
              <a:t>sa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predstavnicima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alpskih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i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alpsko-arktičkih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flornih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elemenata</a:t>
            </a:r>
            <a:r>
              <a:rPr lang="en-GB" sz="2000" b="1" dirty="0">
                <a:solidFill>
                  <a:schemeClr val="tx1"/>
                </a:solidFill>
              </a:rPr>
              <a:t>, a </a:t>
            </a:r>
            <a:r>
              <a:rPr lang="en-GB" sz="2000" b="1" dirty="0" err="1">
                <a:solidFill>
                  <a:schemeClr val="tx1"/>
                </a:solidFill>
              </a:rPr>
              <a:t>na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južnim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padinama</a:t>
            </a:r>
            <a:r>
              <a:rPr lang="en-GB" sz="2000" b="1" dirty="0" smtClean="0">
                <a:solidFill>
                  <a:schemeClr val="tx1"/>
                </a:solidFill>
              </a:rPr>
              <a:t>,</a:t>
            </a:r>
            <a:r>
              <a:rPr lang="pl-PL" sz="2000" b="1" dirty="0" smtClean="0">
                <a:solidFill>
                  <a:schemeClr val="tx1"/>
                </a:solidFill>
              </a:rPr>
              <a:t>naro</a:t>
            </a:r>
            <a:r>
              <a:rPr lang="en-GB" sz="2000" b="1" dirty="0" smtClean="0">
                <a:solidFill>
                  <a:schemeClr val="tx1"/>
                </a:solidFill>
              </a:rPr>
              <a:t>č</a:t>
            </a:r>
            <a:r>
              <a:rPr lang="pl-PL" sz="2000" b="1" dirty="0" smtClean="0">
                <a:solidFill>
                  <a:schemeClr val="tx1"/>
                </a:solidFill>
              </a:rPr>
              <a:t>ito </a:t>
            </a:r>
            <a:r>
              <a:rPr lang="pl-PL" sz="2000" b="1" dirty="0">
                <a:solidFill>
                  <a:schemeClr val="tx1"/>
                </a:solidFill>
              </a:rPr>
              <a:t>u kanjonskim </a:t>
            </a:r>
            <a:r>
              <a:rPr lang="pl-PL" sz="2000" b="1" dirty="0" smtClean="0">
                <a:solidFill>
                  <a:schemeClr val="tx1"/>
                </a:solidFill>
              </a:rPr>
              <a:t>dolinama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pt-BR" sz="2000" b="1" dirty="0" smtClean="0">
                <a:solidFill>
                  <a:schemeClr val="tx1"/>
                </a:solidFill>
              </a:rPr>
              <a:t>sreću </a:t>
            </a:r>
            <a:r>
              <a:rPr lang="pt-BR" sz="2000" b="1" dirty="0">
                <a:solidFill>
                  <a:schemeClr val="tx1"/>
                </a:solidFill>
              </a:rPr>
              <a:t>se submediteranski, </a:t>
            </a:r>
            <a:r>
              <a:rPr lang="pt-BR" sz="2000" b="1" dirty="0" smtClean="0">
                <a:solidFill>
                  <a:schemeClr val="tx1"/>
                </a:solidFill>
              </a:rPr>
              <a:t>čak i </a:t>
            </a:r>
            <a:r>
              <a:rPr lang="it-IT" sz="2000" b="1" dirty="0" smtClean="0">
                <a:solidFill>
                  <a:schemeClr val="tx1"/>
                </a:solidFill>
              </a:rPr>
              <a:t>mediteranski florni </a:t>
            </a:r>
            <a:r>
              <a:rPr lang="it-IT" sz="2000" b="1" dirty="0">
                <a:solidFill>
                  <a:schemeClr val="tx1"/>
                </a:solidFill>
              </a:rPr>
              <a:t>elementi, </a:t>
            </a:r>
            <a:r>
              <a:rPr lang="it-IT" sz="2000" b="1" dirty="0" smtClean="0">
                <a:solidFill>
                  <a:schemeClr val="tx1"/>
                </a:solidFill>
              </a:rPr>
              <a:t>dok </a:t>
            </a:r>
            <a:r>
              <a:rPr lang="en-GB" sz="2000" b="1" dirty="0" err="1" smtClean="0">
                <a:solidFill>
                  <a:schemeClr val="tx1"/>
                </a:solidFill>
              </a:rPr>
              <a:t>tresetišta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nekih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jezera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predstavljaju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enklave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karakteristične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za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sibirske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tajge</a:t>
            </a:r>
            <a:r>
              <a:rPr lang="en-GB" sz="2000" b="1" dirty="0">
                <a:solidFill>
                  <a:schemeClr val="tx1"/>
                </a:solidFill>
              </a:rPr>
              <a:t>. </a:t>
            </a:r>
            <a:r>
              <a:rPr lang="en-GB" sz="2000" b="1" dirty="0" err="1">
                <a:solidFill>
                  <a:schemeClr val="tx1"/>
                </a:solidFill>
              </a:rPr>
              <a:t>Odlikuje</a:t>
            </a:r>
            <a:r>
              <a:rPr lang="en-GB" sz="2000" b="1" dirty="0">
                <a:solidFill>
                  <a:schemeClr val="tx1"/>
                </a:solidFill>
              </a:rPr>
              <a:t> se </a:t>
            </a:r>
            <a:r>
              <a:rPr lang="en-GB" sz="2000" b="1" dirty="0" err="1" smtClean="0">
                <a:solidFill>
                  <a:schemeClr val="tx1"/>
                </a:solidFill>
              </a:rPr>
              <a:t>izuzetno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bogatom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i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raznovrsnom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vaskularnom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pl-PL" sz="2000" b="1" dirty="0" smtClean="0">
                <a:solidFill>
                  <a:schemeClr val="tx1"/>
                </a:solidFill>
              </a:rPr>
              <a:t>florom </a:t>
            </a:r>
            <a:r>
              <a:rPr lang="pl-PL" sz="2000" b="1" dirty="0">
                <a:solidFill>
                  <a:schemeClr val="tx1"/>
                </a:solidFill>
              </a:rPr>
              <a:t>od preko </a:t>
            </a:r>
            <a:r>
              <a:rPr lang="pl-PL" sz="2000" b="1" dirty="0" smtClean="0">
                <a:solidFill>
                  <a:schemeClr val="tx1"/>
                </a:solidFill>
              </a:rPr>
              <a:t>1.300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pl-PL" sz="2000" b="1" dirty="0" smtClean="0">
                <a:solidFill>
                  <a:schemeClr val="tx1"/>
                </a:solidFill>
              </a:rPr>
              <a:t>vrsta </a:t>
            </a:r>
            <a:r>
              <a:rPr lang="pl-PL" sz="2000" b="1" dirty="0">
                <a:solidFill>
                  <a:schemeClr val="tx1"/>
                </a:solidFill>
              </a:rPr>
              <a:t>i predstavlja jedan je </a:t>
            </a:r>
            <a:r>
              <a:rPr lang="pl-PL" sz="2000" b="1" dirty="0" smtClean="0">
                <a:solidFill>
                  <a:schemeClr val="tx1"/>
                </a:solidFill>
              </a:rPr>
              <a:t>od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najznačajnijih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refugijalnih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centara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arktotercijarne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visokoplaninske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flore</a:t>
            </a:r>
            <a:r>
              <a:rPr lang="en-GB" sz="2000" b="1" dirty="0">
                <a:solidFill>
                  <a:schemeClr val="tx1"/>
                </a:solidFill>
              </a:rPr>
              <a:t>. </a:t>
            </a:r>
            <a:r>
              <a:rPr lang="en-GB" sz="2000" b="1" dirty="0" err="1" smtClean="0">
                <a:solidFill>
                  <a:schemeClr val="tx1"/>
                </a:solidFill>
              </a:rPr>
              <a:t>Konfiguracija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terena</a:t>
            </a:r>
            <a:r>
              <a:rPr lang="en-GB" sz="2000" b="1" dirty="0">
                <a:solidFill>
                  <a:schemeClr val="tx1"/>
                </a:solidFill>
              </a:rPr>
              <a:t> i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veličina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masiva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uslovili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su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formiranje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raznovrsnog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vegetacijskog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pokrivača</a:t>
            </a:r>
            <a:r>
              <a:rPr lang="en-GB" sz="2000" b="1" dirty="0">
                <a:solidFill>
                  <a:schemeClr val="tx1"/>
                </a:solidFill>
              </a:rPr>
              <a:t>, </a:t>
            </a:r>
            <a:r>
              <a:rPr lang="en-GB" sz="2000" b="1" dirty="0" err="1">
                <a:solidFill>
                  <a:schemeClr val="tx1"/>
                </a:solidFill>
              </a:rPr>
              <a:t>predstavljenog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brojnim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biljnim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zajednicama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šumske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vegetacije</a:t>
            </a:r>
            <a:r>
              <a:rPr lang="en-GB" sz="2000" b="1" dirty="0">
                <a:solidFill>
                  <a:schemeClr val="tx1"/>
                </a:solidFill>
              </a:rPr>
              <a:t>, </a:t>
            </a:r>
            <a:r>
              <a:rPr lang="en-GB" sz="2000" b="1" dirty="0" err="1">
                <a:solidFill>
                  <a:schemeClr val="tx1"/>
                </a:solidFill>
              </a:rPr>
              <a:t>planinskih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</a:rPr>
              <a:t>livada</a:t>
            </a:r>
            <a:r>
              <a:rPr lang="en-GB" sz="2000" b="1" dirty="0" smtClean="0">
                <a:solidFill>
                  <a:schemeClr val="tx1"/>
                </a:solidFill>
              </a:rPr>
              <a:t>, </a:t>
            </a:r>
            <a:r>
              <a:rPr lang="en-GB" sz="2000" b="1" dirty="0" err="1" smtClean="0">
                <a:solidFill>
                  <a:schemeClr val="tx1"/>
                </a:solidFill>
              </a:rPr>
              <a:t>pašnjaka</a:t>
            </a:r>
            <a:r>
              <a:rPr lang="en-GB" sz="2000" b="1" dirty="0">
                <a:solidFill>
                  <a:schemeClr val="tx1"/>
                </a:solidFill>
              </a:rPr>
              <a:t>, </a:t>
            </a:r>
            <a:r>
              <a:rPr lang="en-GB" sz="2000" b="1" dirty="0" err="1">
                <a:solidFill>
                  <a:schemeClr val="tx1"/>
                </a:solidFill>
              </a:rPr>
              <a:t>pukotina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stijena</a:t>
            </a:r>
            <a:r>
              <a:rPr lang="en-GB" sz="2000" b="1" dirty="0">
                <a:solidFill>
                  <a:schemeClr val="tx1"/>
                </a:solidFill>
              </a:rPr>
              <a:t>, </a:t>
            </a:r>
            <a:r>
              <a:rPr lang="en-GB" sz="2000" b="1" dirty="0" err="1" smtClean="0">
                <a:solidFill>
                  <a:schemeClr val="tx1"/>
                </a:solidFill>
              </a:rPr>
              <a:t>kamenjara</a:t>
            </a:r>
            <a:r>
              <a:rPr lang="en-GB" sz="2000" b="1" dirty="0" smtClean="0">
                <a:solidFill>
                  <a:schemeClr val="tx1"/>
                </a:solidFill>
              </a:rPr>
              <a:t>, </a:t>
            </a:r>
            <a:r>
              <a:rPr lang="en-GB" sz="2000" b="1" dirty="0" err="1" smtClean="0">
                <a:solidFill>
                  <a:schemeClr val="tx1"/>
                </a:solidFill>
              </a:rPr>
              <a:t>sipara</a:t>
            </a:r>
            <a:r>
              <a:rPr lang="en-GB" sz="2000" b="1" dirty="0">
                <a:solidFill>
                  <a:schemeClr val="tx1"/>
                </a:solidFill>
              </a:rPr>
              <a:t>, </a:t>
            </a:r>
            <a:r>
              <a:rPr lang="en-GB" sz="2000" b="1" dirty="0" err="1">
                <a:solidFill>
                  <a:schemeClr val="tx1"/>
                </a:solidFill>
              </a:rPr>
              <a:t>snježanika</a:t>
            </a:r>
            <a:r>
              <a:rPr lang="en-GB" sz="2000" b="1" dirty="0">
                <a:solidFill>
                  <a:schemeClr val="tx1"/>
                </a:solidFill>
              </a:rPr>
              <a:t>, </a:t>
            </a:r>
            <a:r>
              <a:rPr lang="en-GB" sz="2000" b="1" dirty="0" err="1" smtClean="0">
                <a:solidFill>
                  <a:schemeClr val="tx1"/>
                </a:solidFill>
              </a:rPr>
              <a:t>tresava</a:t>
            </a:r>
            <a:r>
              <a:rPr lang="en-GB" sz="2000" b="1" dirty="0" smtClean="0">
                <a:solidFill>
                  <a:schemeClr val="tx1"/>
                </a:solidFill>
              </a:rPr>
              <a:t>, </a:t>
            </a:r>
            <a:r>
              <a:rPr lang="en-GB" sz="2000" b="1" dirty="0" err="1" smtClean="0">
                <a:solidFill>
                  <a:schemeClr val="tx1"/>
                </a:solidFill>
              </a:rPr>
              <a:t>slatkovodnih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ekosistema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err="1">
                <a:solidFill>
                  <a:schemeClr val="tx1"/>
                </a:solidFill>
              </a:rPr>
              <a:t>i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smtClean="0">
                <a:solidFill>
                  <a:schemeClr val="tx1"/>
                </a:solidFill>
              </a:rPr>
              <a:t>dr.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799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Prirodni</a:t>
            </a:r>
            <a:r>
              <a:rPr lang="en-GB" dirty="0" smtClean="0"/>
              <a:t> </a:t>
            </a:r>
            <a:r>
              <a:rPr lang="en-GB" dirty="0" err="1" smtClean="0"/>
              <a:t>resursi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2025" y="1905000"/>
            <a:ext cx="10252587" cy="4006222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1"/>
                </a:solidFill>
              </a:rPr>
              <a:t>Rijeka Tara </a:t>
            </a:r>
          </a:p>
          <a:p>
            <a:pPr marL="0" indent="0" algn="just">
              <a:buNone/>
            </a:pPr>
            <a:r>
              <a:rPr lang="en-GB" b="1" dirty="0" err="1" smtClean="0">
                <a:solidFill>
                  <a:schemeClr val="tx1"/>
                </a:solidFill>
              </a:rPr>
              <a:t>Moćne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rijeke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nevjerovatnim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kanjonima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samo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su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neki</a:t>
            </a:r>
            <a:r>
              <a:rPr lang="en-GB" b="1" dirty="0" smtClean="0">
                <a:solidFill>
                  <a:schemeClr val="tx1"/>
                </a:solidFill>
              </a:rPr>
              <a:t> od </a:t>
            </a:r>
            <a:r>
              <a:rPr lang="en-GB" b="1" dirty="0" err="1" smtClean="0">
                <a:solidFill>
                  <a:schemeClr val="tx1"/>
                </a:solidFill>
              </a:rPr>
              <a:t>prelijepih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ukrasa</a:t>
            </a:r>
            <a:r>
              <a:rPr lang="en-GB" b="1" dirty="0" smtClean="0">
                <a:solidFill>
                  <a:schemeClr val="tx1"/>
                </a:solidFill>
              </a:rPr>
              <a:t> NP </a:t>
            </a:r>
            <a:r>
              <a:rPr lang="en-GB" b="1" dirty="0" err="1" smtClean="0">
                <a:solidFill>
                  <a:schemeClr val="tx1"/>
                </a:solidFill>
              </a:rPr>
              <a:t>Durmitor</a:t>
            </a:r>
            <a:r>
              <a:rPr lang="en-GB" b="1" dirty="0" smtClean="0">
                <a:solidFill>
                  <a:schemeClr val="tx1"/>
                </a:solidFill>
              </a:rPr>
              <a:t>. Rijeka Tara je </a:t>
            </a:r>
            <a:r>
              <a:rPr lang="en-GB" b="1" dirty="0" err="1" smtClean="0">
                <a:solidFill>
                  <a:schemeClr val="tx1"/>
                </a:solidFill>
              </a:rPr>
              <a:t>posebno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impresivna</a:t>
            </a:r>
            <a:r>
              <a:rPr lang="en-GB" b="1" dirty="0" smtClean="0">
                <a:solidFill>
                  <a:schemeClr val="tx1"/>
                </a:solidFill>
              </a:rPr>
              <a:t>, ne </a:t>
            </a:r>
            <a:r>
              <a:rPr lang="en-GB" b="1" dirty="0" err="1" smtClean="0">
                <a:solidFill>
                  <a:schemeClr val="tx1"/>
                </a:solidFill>
              </a:rPr>
              <a:t>samo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zbog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ljepote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njenog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toka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već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zbog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pejzaža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dubine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kanjona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koji</a:t>
            </a:r>
            <a:r>
              <a:rPr lang="en-GB" b="1" dirty="0" smtClean="0">
                <a:solidFill>
                  <a:schemeClr val="tx1"/>
                </a:solidFill>
              </a:rPr>
              <a:t> je </a:t>
            </a:r>
            <a:r>
              <a:rPr lang="en-GB" b="1" dirty="0" err="1" smtClean="0">
                <a:solidFill>
                  <a:schemeClr val="tx1"/>
                </a:solidFill>
              </a:rPr>
              <a:t>jedan</a:t>
            </a:r>
            <a:r>
              <a:rPr lang="en-GB" b="1" dirty="0" smtClean="0">
                <a:solidFill>
                  <a:schemeClr val="tx1"/>
                </a:solidFill>
              </a:rPr>
              <a:t> od </a:t>
            </a:r>
            <a:r>
              <a:rPr lang="en-GB" b="1" dirty="0" err="1" smtClean="0">
                <a:solidFill>
                  <a:schemeClr val="tx1"/>
                </a:solidFill>
              </a:rPr>
              <a:t>najljepših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svijetu</a:t>
            </a:r>
            <a:r>
              <a:rPr lang="en-GB" b="1" dirty="0" smtClean="0">
                <a:solidFill>
                  <a:schemeClr val="tx1"/>
                </a:solidFill>
              </a:rPr>
              <a:t>. </a:t>
            </a:r>
            <a:r>
              <a:rPr lang="en-GB" b="1" dirty="0" err="1" smtClean="0">
                <a:solidFill>
                  <a:schemeClr val="tx1"/>
                </a:solidFill>
              </a:rPr>
              <a:t>Basen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rijeke</a:t>
            </a:r>
            <a:r>
              <a:rPr lang="en-GB" b="1" dirty="0" smtClean="0">
                <a:solidFill>
                  <a:schemeClr val="tx1"/>
                </a:solidFill>
              </a:rPr>
              <a:t> Tare (površine182.899 ha) </a:t>
            </a:r>
            <a:r>
              <a:rPr lang="en-GB" b="1" dirty="0" err="1" smtClean="0">
                <a:solidFill>
                  <a:schemeClr val="tx1"/>
                </a:solidFill>
              </a:rPr>
              <a:t>upisan</a:t>
            </a:r>
            <a:r>
              <a:rPr lang="en-GB" b="1" dirty="0" smtClean="0">
                <a:solidFill>
                  <a:schemeClr val="tx1"/>
                </a:solidFill>
              </a:rPr>
              <a:t> je u </a:t>
            </a:r>
            <a:r>
              <a:rPr lang="en-GB" b="1" dirty="0" err="1" smtClean="0">
                <a:solidFill>
                  <a:schemeClr val="tx1"/>
                </a:solidFill>
              </a:rPr>
              <a:t>Rezervat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ekološke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biosfere</a:t>
            </a:r>
            <a:r>
              <a:rPr lang="en-GB" b="1" dirty="0" smtClean="0">
                <a:solidFill>
                  <a:schemeClr val="tx1"/>
                </a:solidFill>
              </a:rPr>
              <a:t> 17-og </a:t>
            </a:r>
            <a:r>
              <a:rPr lang="en-GB" b="1" dirty="0" err="1" smtClean="0">
                <a:solidFill>
                  <a:schemeClr val="tx1"/>
                </a:solidFill>
              </a:rPr>
              <a:t>januara</a:t>
            </a:r>
            <a:r>
              <a:rPr lang="en-GB" b="1" dirty="0" smtClean="0">
                <a:solidFill>
                  <a:schemeClr val="tx1"/>
                </a:solidFill>
              </a:rPr>
              <a:t> 1977, </a:t>
            </a:r>
            <a:r>
              <a:rPr lang="en-GB" b="1" dirty="0" err="1" smtClean="0">
                <a:solidFill>
                  <a:schemeClr val="tx1"/>
                </a:solidFill>
              </a:rPr>
              <a:t>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samim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tim</a:t>
            </a:r>
            <a:r>
              <a:rPr lang="en-GB" b="1" dirty="0" smtClean="0">
                <a:solidFill>
                  <a:schemeClr val="tx1"/>
                </a:solidFill>
              </a:rPr>
              <a:t> je </a:t>
            </a:r>
            <a:r>
              <a:rPr lang="en-GB" b="1" dirty="0" err="1" smtClean="0">
                <a:solidFill>
                  <a:schemeClr val="tx1"/>
                </a:solidFill>
              </a:rPr>
              <a:t>zaštićen</a:t>
            </a:r>
            <a:r>
              <a:rPr lang="en-GB" b="1" dirty="0" smtClean="0">
                <a:solidFill>
                  <a:schemeClr val="tx1"/>
                </a:solidFill>
              </a:rPr>
              <a:t> UNESCO </a:t>
            </a:r>
            <a:r>
              <a:rPr lang="en-GB" b="1" dirty="0" err="1" smtClean="0">
                <a:solidFill>
                  <a:schemeClr val="tx1"/>
                </a:solidFill>
              </a:rPr>
              <a:t>konvencijom</a:t>
            </a:r>
            <a:r>
              <a:rPr lang="en-GB" b="1" dirty="0" smtClean="0">
                <a:solidFill>
                  <a:schemeClr val="tx1"/>
                </a:solidFill>
              </a:rPr>
              <a:t> o </a:t>
            </a:r>
            <a:r>
              <a:rPr lang="en-GB" b="1" dirty="0" err="1" smtClean="0">
                <a:solidFill>
                  <a:schemeClr val="tx1"/>
                </a:solidFill>
              </a:rPr>
              <a:t>zaštiti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svjetskog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kulturnog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prirodnog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nasleđa</a:t>
            </a:r>
            <a:r>
              <a:rPr lang="en-GB" b="1" dirty="0" smtClean="0">
                <a:solidFill>
                  <a:schemeClr val="tx1"/>
                </a:solidFill>
              </a:rPr>
              <a:t>. </a:t>
            </a:r>
            <a:r>
              <a:rPr lang="en-GB" b="1" dirty="0" err="1" smtClean="0">
                <a:solidFill>
                  <a:schemeClr val="tx1"/>
                </a:solidFill>
              </a:rPr>
              <a:t>Masiv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Durmitora</a:t>
            </a:r>
            <a:r>
              <a:rPr lang="en-GB" b="1" dirty="0" smtClean="0">
                <a:solidFill>
                  <a:schemeClr val="tx1"/>
                </a:solidFill>
              </a:rPr>
              <a:t> je </a:t>
            </a:r>
            <a:r>
              <a:rPr lang="en-GB" b="1" dirty="0" err="1" smtClean="0">
                <a:solidFill>
                  <a:schemeClr val="tx1"/>
                </a:solidFill>
              </a:rPr>
              <a:t>upisan</a:t>
            </a:r>
            <a:r>
              <a:rPr lang="en-GB" b="1" dirty="0" smtClean="0">
                <a:solidFill>
                  <a:schemeClr val="tx1"/>
                </a:solidFill>
              </a:rPr>
              <a:t> u IBA I IPA </a:t>
            </a:r>
            <a:r>
              <a:rPr lang="en-GB" b="1" dirty="0" err="1" smtClean="0">
                <a:solidFill>
                  <a:schemeClr val="tx1"/>
                </a:solidFill>
              </a:rPr>
              <a:t>oblasti</a:t>
            </a:r>
            <a:r>
              <a:rPr lang="en-GB" b="1" dirty="0" smtClean="0">
                <a:solidFill>
                  <a:schemeClr val="tx1"/>
                </a:solidFill>
              </a:rPr>
              <a:t>(oblast </a:t>
            </a:r>
            <a:r>
              <a:rPr lang="en-GB" b="1" dirty="0" err="1" smtClean="0">
                <a:solidFill>
                  <a:schemeClr val="tx1"/>
                </a:solidFill>
              </a:rPr>
              <a:t>bitnih</a:t>
            </a:r>
            <a:r>
              <a:rPr lang="en-GB" b="1" dirty="0" smtClean="0">
                <a:solidFill>
                  <a:schemeClr val="tx1"/>
                </a:solidFill>
              </a:rPr>
              <a:t>  </a:t>
            </a:r>
            <a:r>
              <a:rPr lang="en-GB" b="1" dirty="0" err="1" smtClean="0">
                <a:solidFill>
                  <a:schemeClr val="tx1"/>
                </a:solidFill>
              </a:rPr>
              <a:t>ptica</a:t>
            </a:r>
            <a:r>
              <a:rPr lang="en-GB" b="1" dirty="0" smtClean="0">
                <a:solidFill>
                  <a:schemeClr val="tx1"/>
                </a:solidFill>
              </a:rPr>
              <a:t> I  </a:t>
            </a:r>
            <a:r>
              <a:rPr lang="en-GB" b="1" dirty="0" err="1" smtClean="0">
                <a:solidFill>
                  <a:schemeClr val="tx1"/>
                </a:solidFill>
              </a:rPr>
              <a:t>oblasti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bitnih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biljaka</a:t>
            </a:r>
            <a:r>
              <a:rPr lang="en-GB" b="1" dirty="0" smtClean="0">
                <a:solidFill>
                  <a:schemeClr val="tx1"/>
                </a:solidFill>
              </a:rPr>
              <a:t>).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Kanjon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rijeke</a:t>
            </a:r>
            <a:r>
              <a:rPr lang="en-GB" b="1" dirty="0" smtClean="0">
                <a:solidFill>
                  <a:schemeClr val="tx1"/>
                </a:solidFill>
              </a:rPr>
              <a:t> Tare, </a:t>
            </a:r>
            <a:r>
              <a:rPr lang="en-GB" b="1" dirty="0" err="1" smtClean="0">
                <a:solidFill>
                  <a:schemeClr val="tx1"/>
                </a:solidFill>
              </a:rPr>
              <a:t>jedinstven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dubini</a:t>
            </a:r>
            <a:r>
              <a:rPr lang="en-GB" b="1" dirty="0" smtClean="0">
                <a:solidFill>
                  <a:schemeClr val="tx1"/>
                </a:solidFill>
              </a:rPr>
              <a:t> od 1000m, </a:t>
            </a:r>
            <a:r>
              <a:rPr lang="en-GB" b="1" dirty="0" err="1" smtClean="0">
                <a:solidFill>
                  <a:schemeClr val="tx1"/>
                </a:solidFill>
              </a:rPr>
              <a:t>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nekim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mjestima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</a:t>
            </a:r>
            <a:r>
              <a:rPr lang="en-GB" b="1" dirty="0" smtClean="0">
                <a:solidFill>
                  <a:schemeClr val="tx1"/>
                </a:solidFill>
              </a:rPr>
              <a:t> do 1300m, </a:t>
            </a:r>
            <a:r>
              <a:rPr lang="en-GB" b="1" dirty="0" err="1" smtClean="0">
                <a:solidFill>
                  <a:schemeClr val="tx1"/>
                </a:solidFill>
              </a:rPr>
              <a:t>drugi</a:t>
            </a:r>
            <a:r>
              <a:rPr lang="en-GB" b="1" dirty="0" smtClean="0">
                <a:solidFill>
                  <a:schemeClr val="tx1"/>
                </a:solidFill>
              </a:rPr>
              <a:t> je </a:t>
            </a:r>
            <a:r>
              <a:rPr lang="en-GB" b="1" dirty="0" err="1" smtClean="0">
                <a:solidFill>
                  <a:schemeClr val="tx1"/>
                </a:solidFill>
              </a:rPr>
              <a:t>najdublji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kanjon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svijetu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poslije</a:t>
            </a:r>
            <a:r>
              <a:rPr lang="en-GB" b="1" dirty="0" smtClean="0">
                <a:solidFill>
                  <a:schemeClr val="tx1"/>
                </a:solidFill>
              </a:rPr>
              <a:t> Grand </a:t>
            </a:r>
            <a:r>
              <a:rPr lang="en-GB" b="1" dirty="0" err="1" smtClean="0">
                <a:solidFill>
                  <a:schemeClr val="tx1"/>
                </a:solidFill>
              </a:rPr>
              <a:t>kanjona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Kolorado</a:t>
            </a:r>
            <a:r>
              <a:rPr lang="en-GB" b="1" dirty="0" smtClean="0">
                <a:solidFill>
                  <a:schemeClr val="tx1"/>
                </a:solidFill>
              </a:rPr>
              <a:t> u SAD-u. </a:t>
            </a:r>
            <a:r>
              <a:rPr lang="en-GB" b="1" dirty="0" err="1" smtClean="0">
                <a:solidFill>
                  <a:schemeClr val="tx1"/>
                </a:solidFill>
              </a:rPr>
              <a:t>Tok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rijeke</a:t>
            </a:r>
            <a:r>
              <a:rPr lang="en-GB" b="1" dirty="0" smtClean="0">
                <a:solidFill>
                  <a:schemeClr val="tx1"/>
                </a:solidFill>
              </a:rPr>
              <a:t> Tare je 150 km dug, </a:t>
            </a:r>
            <a:r>
              <a:rPr lang="en-GB" b="1" dirty="0" err="1" smtClean="0">
                <a:solidFill>
                  <a:schemeClr val="tx1"/>
                </a:solidFill>
              </a:rPr>
              <a:t>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najduža</a:t>
            </a:r>
            <a:r>
              <a:rPr lang="en-GB" b="1" dirty="0" smtClean="0">
                <a:solidFill>
                  <a:schemeClr val="tx1"/>
                </a:solidFill>
              </a:rPr>
              <a:t> je </a:t>
            </a:r>
            <a:r>
              <a:rPr lang="en-GB" b="1" dirty="0" err="1" smtClean="0">
                <a:solidFill>
                  <a:schemeClr val="tx1"/>
                </a:solidFill>
              </a:rPr>
              <a:t>rijeka</a:t>
            </a:r>
            <a:r>
              <a:rPr lang="en-GB" b="1" dirty="0" smtClean="0">
                <a:solidFill>
                  <a:schemeClr val="tx1"/>
                </a:solidFill>
              </a:rPr>
              <a:t> u </a:t>
            </a:r>
            <a:r>
              <a:rPr lang="en-GB" b="1" dirty="0" err="1" smtClean="0">
                <a:solidFill>
                  <a:schemeClr val="tx1"/>
                </a:solidFill>
              </a:rPr>
              <a:t>Crnoj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Gori</a:t>
            </a:r>
            <a:r>
              <a:rPr lang="en-GB" b="1" dirty="0" smtClean="0">
                <a:solidFill>
                  <a:schemeClr val="tx1"/>
                </a:solidFill>
              </a:rPr>
              <a:t>.</a:t>
            </a:r>
            <a:r>
              <a:rPr lang="en-GB" b="1" dirty="0">
                <a:solidFill>
                  <a:schemeClr val="tx1"/>
                </a:solidFill>
              </a:rPr>
              <a:t> </a:t>
            </a:r>
            <a:endParaRPr lang="en-GB" b="1" dirty="0" smtClean="0">
              <a:solidFill>
                <a:schemeClr val="tx1"/>
              </a:solidFill>
            </a:endParaRPr>
          </a:p>
          <a:p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352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Prirodni</a:t>
            </a:r>
            <a:r>
              <a:rPr lang="en-GB" dirty="0" smtClean="0"/>
              <a:t> </a:t>
            </a:r>
            <a:r>
              <a:rPr lang="en-GB" dirty="0" err="1" smtClean="0"/>
              <a:t>resursi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8635"/>
            <a:ext cx="10548684" cy="5008098"/>
          </a:xfrm>
        </p:spPr>
        <p:txBody>
          <a:bodyPr>
            <a:noAutofit/>
          </a:bodyPr>
          <a:lstStyle/>
          <a:p>
            <a:r>
              <a:rPr lang="en-GB" sz="2400" b="1" dirty="0" err="1" smtClean="0">
                <a:solidFill>
                  <a:schemeClr val="tx1"/>
                </a:solidFill>
              </a:rPr>
              <a:t>Šume</a:t>
            </a:r>
            <a:endParaRPr lang="en-GB" sz="24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sz="2400" b="1" dirty="0" err="1">
                <a:solidFill>
                  <a:schemeClr val="tx1"/>
                </a:solidFill>
              </a:rPr>
              <a:t>Šume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predstavljaju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jedan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pl-PL" sz="2400" b="1" dirty="0" smtClean="0">
                <a:solidFill>
                  <a:schemeClr val="tx1"/>
                </a:solidFill>
              </a:rPr>
              <a:t>od zna</a:t>
            </a:r>
            <a:r>
              <a:rPr lang="en-GB" sz="2400" b="1" dirty="0" smtClean="0">
                <a:solidFill>
                  <a:schemeClr val="tx1"/>
                </a:solidFill>
              </a:rPr>
              <a:t>č</a:t>
            </a:r>
            <a:r>
              <a:rPr lang="pl-PL" sz="2400" b="1" dirty="0" smtClean="0">
                <a:solidFill>
                  <a:schemeClr val="tx1"/>
                </a:solidFill>
              </a:rPr>
              <a:t>ajnih resursa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pl-PL" sz="2400" b="1" dirty="0" smtClean="0">
                <a:solidFill>
                  <a:schemeClr val="tx1"/>
                </a:solidFill>
              </a:rPr>
              <a:t>na podru</a:t>
            </a:r>
            <a:r>
              <a:rPr lang="en-GB" sz="2400" b="1" dirty="0" smtClean="0">
                <a:solidFill>
                  <a:schemeClr val="tx1"/>
                </a:solidFill>
              </a:rPr>
              <a:t>č</a:t>
            </a:r>
            <a:r>
              <a:rPr lang="pl-PL" sz="2400" b="1" dirty="0" smtClean="0">
                <a:solidFill>
                  <a:schemeClr val="tx1"/>
                </a:solidFill>
              </a:rPr>
              <a:t>ju opštine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Žabljak</a:t>
            </a:r>
            <a:r>
              <a:rPr lang="en-GB" sz="2400" b="1" dirty="0">
                <a:solidFill>
                  <a:schemeClr val="tx1"/>
                </a:solidFill>
              </a:rPr>
              <a:t>. </a:t>
            </a:r>
            <a:r>
              <a:rPr lang="en-GB" sz="2400" b="1" dirty="0" err="1">
                <a:solidFill>
                  <a:schemeClr val="tx1"/>
                </a:solidFill>
              </a:rPr>
              <a:t>Velike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površine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pl-PL" sz="2400" b="1" dirty="0" smtClean="0">
                <a:solidFill>
                  <a:schemeClr val="tx1"/>
                </a:solidFill>
              </a:rPr>
              <a:t>pod </a:t>
            </a:r>
            <a:r>
              <a:rPr lang="en-GB" sz="2400" b="1" dirty="0" smtClean="0">
                <a:solidFill>
                  <a:schemeClr val="tx1"/>
                </a:solidFill>
              </a:rPr>
              <a:t>č</a:t>
            </a:r>
            <a:r>
              <a:rPr lang="pl-PL" sz="2400" b="1" dirty="0" smtClean="0">
                <a:solidFill>
                  <a:schemeClr val="tx1"/>
                </a:solidFill>
              </a:rPr>
              <a:t>etinarskim </a:t>
            </a:r>
            <a:r>
              <a:rPr lang="pl-PL" sz="2400" b="1" dirty="0">
                <a:solidFill>
                  <a:schemeClr val="tx1"/>
                </a:solidFill>
              </a:rPr>
              <a:t>i </a:t>
            </a:r>
            <a:r>
              <a:rPr lang="pl-PL" sz="2400" b="1" dirty="0" smtClean="0">
                <a:solidFill>
                  <a:schemeClr val="tx1"/>
                </a:solidFill>
              </a:rPr>
              <a:t>listopadnim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it-IT" sz="2400" b="1" dirty="0" smtClean="0">
                <a:solidFill>
                  <a:schemeClr val="tx1"/>
                </a:solidFill>
              </a:rPr>
              <a:t>šumama omogućile su </a:t>
            </a:r>
            <a:r>
              <a:rPr lang="en-GB" sz="2400" b="1" dirty="0" err="1" smtClean="0">
                <a:solidFill>
                  <a:schemeClr val="tx1"/>
                </a:solidFill>
              </a:rPr>
              <a:t>razvoj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drvne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industrije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i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drvoprerade</a:t>
            </a:r>
            <a:r>
              <a:rPr lang="en-GB" sz="2400" b="1" dirty="0" smtClean="0">
                <a:solidFill>
                  <a:schemeClr val="tx1"/>
                </a:solidFill>
              </a:rPr>
              <a:t>. </a:t>
            </a:r>
            <a:r>
              <a:rPr lang="en-GB" sz="2400" b="1" dirty="0" err="1" smtClean="0">
                <a:solidFill>
                  <a:schemeClr val="tx1"/>
                </a:solidFill>
              </a:rPr>
              <a:t>Ukupna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površina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šuma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i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šumskog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zemljišta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smtClean="0">
                <a:solidFill>
                  <a:schemeClr val="tx1"/>
                </a:solidFill>
              </a:rPr>
              <a:t>je 8.517ha </a:t>
            </a:r>
            <a:r>
              <a:rPr lang="en-GB" sz="2400" b="1" dirty="0" err="1">
                <a:solidFill>
                  <a:schemeClr val="tx1"/>
                </a:solidFill>
              </a:rPr>
              <a:t>državnih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šuma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smtClean="0">
                <a:solidFill>
                  <a:schemeClr val="tx1"/>
                </a:solidFill>
              </a:rPr>
              <a:t>(</a:t>
            </a:r>
            <a:r>
              <a:rPr lang="en-GB" sz="2400" b="1" dirty="0" err="1" smtClean="0">
                <a:solidFill>
                  <a:schemeClr val="tx1"/>
                </a:solidFill>
              </a:rPr>
              <a:t>visoke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ekonomske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šume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smtClean="0">
                <a:solidFill>
                  <a:schemeClr val="tx1"/>
                </a:solidFill>
              </a:rPr>
              <a:t>7.513ha</a:t>
            </a:r>
            <a:r>
              <a:rPr lang="en-GB" sz="2400" b="1" dirty="0">
                <a:solidFill>
                  <a:schemeClr val="tx1"/>
                </a:solidFill>
              </a:rPr>
              <a:t>, </a:t>
            </a:r>
            <a:r>
              <a:rPr lang="en-GB" sz="2400" b="1" dirty="0" err="1">
                <a:solidFill>
                  <a:schemeClr val="tx1"/>
                </a:solidFill>
              </a:rPr>
              <a:t>šume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ostale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namjene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>
                <a:solidFill>
                  <a:schemeClr val="tx1"/>
                </a:solidFill>
              </a:rPr>
              <a:t>195ha </a:t>
            </a:r>
            <a:r>
              <a:rPr lang="en-GB" sz="2400" b="1" dirty="0" err="1">
                <a:solidFill>
                  <a:schemeClr val="tx1"/>
                </a:solidFill>
              </a:rPr>
              <a:t>i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obraslo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zemljište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>
                <a:solidFill>
                  <a:schemeClr val="tx1"/>
                </a:solidFill>
              </a:rPr>
              <a:t>809ha) </a:t>
            </a:r>
            <a:r>
              <a:rPr lang="en-GB" sz="2400" b="1" dirty="0" err="1">
                <a:solidFill>
                  <a:schemeClr val="tx1"/>
                </a:solidFill>
              </a:rPr>
              <a:t>i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smtClean="0">
                <a:solidFill>
                  <a:schemeClr val="tx1"/>
                </a:solidFill>
              </a:rPr>
              <a:t>756ha </a:t>
            </a:r>
            <a:r>
              <a:rPr lang="en-GB" sz="2400" b="1" dirty="0" err="1" smtClean="0">
                <a:solidFill>
                  <a:schemeClr val="tx1"/>
                </a:solidFill>
              </a:rPr>
              <a:t>privatnih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šuma</a:t>
            </a:r>
            <a:r>
              <a:rPr lang="en-GB" sz="2400" b="1" dirty="0">
                <a:solidFill>
                  <a:schemeClr val="tx1"/>
                </a:solidFill>
              </a:rPr>
              <a:t> (</a:t>
            </a:r>
            <a:r>
              <a:rPr lang="en-GB" sz="2400" b="1" dirty="0" err="1" smtClean="0">
                <a:solidFill>
                  <a:schemeClr val="tx1"/>
                </a:solidFill>
              </a:rPr>
              <a:t>ukupno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pl-PL" sz="2400" b="1" dirty="0" smtClean="0">
                <a:solidFill>
                  <a:schemeClr val="tx1"/>
                </a:solidFill>
              </a:rPr>
              <a:t>9.273 </a:t>
            </a:r>
            <a:r>
              <a:rPr lang="pl-PL" sz="2400" b="1" dirty="0">
                <a:solidFill>
                  <a:schemeClr val="tx1"/>
                </a:solidFill>
              </a:rPr>
              <a:t>ha). U visokim </a:t>
            </a:r>
            <a:r>
              <a:rPr lang="pl-PL" sz="2400" b="1" dirty="0" smtClean="0">
                <a:solidFill>
                  <a:schemeClr val="tx1"/>
                </a:solidFill>
              </a:rPr>
              <a:t>ekonomskim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šumama</a:t>
            </a:r>
            <a:r>
              <a:rPr lang="en-GB" sz="2400" b="1" dirty="0">
                <a:solidFill>
                  <a:schemeClr val="tx1"/>
                </a:solidFill>
              </a:rPr>
              <a:t>, </a:t>
            </a:r>
            <a:r>
              <a:rPr lang="en-GB" sz="2400" b="1" dirty="0" err="1" smtClean="0">
                <a:solidFill>
                  <a:schemeClr val="tx1"/>
                </a:solidFill>
              </a:rPr>
              <a:t>osnovna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funkcija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>
                <a:solidFill>
                  <a:schemeClr val="tx1"/>
                </a:solidFill>
              </a:rPr>
              <a:t>je </a:t>
            </a:r>
            <a:r>
              <a:rPr lang="en-GB" sz="2400" b="1" dirty="0" err="1" smtClean="0">
                <a:solidFill>
                  <a:schemeClr val="tx1"/>
                </a:solidFill>
              </a:rPr>
              <a:t>proizvodnja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drveta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i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sporednih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šumskih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proizvoda</a:t>
            </a:r>
            <a:r>
              <a:rPr lang="en-GB" sz="2400" b="1" dirty="0">
                <a:solidFill>
                  <a:schemeClr val="tx1"/>
                </a:solidFill>
              </a:rPr>
              <a:t>, a u </a:t>
            </a:r>
            <a:r>
              <a:rPr lang="en-GB" sz="2400" b="1" dirty="0" err="1" smtClean="0">
                <a:solidFill>
                  <a:schemeClr val="tx1"/>
                </a:solidFill>
              </a:rPr>
              <a:t>šumama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posebne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namjene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smtClean="0">
                <a:solidFill>
                  <a:schemeClr val="tx1"/>
                </a:solidFill>
              </a:rPr>
              <a:t>– </a:t>
            </a:r>
            <a:r>
              <a:rPr lang="en-GB" sz="2400" b="1" dirty="0" err="1" smtClean="0">
                <a:solidFill>
                  <a:schemeClr val="tx1"/>
                </a:solidFill>
              </a:rPr>
              <a:t>zaštitno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rekreativne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funkcije</a:t>
            </a:r>
            <a:r>
              <a:rPr lang="en-GB" sz="2400" b="1" dirty="0">
                <a:solidFill>
                  <a:schemeClr val="tx1"/>
                </a:solidFill>
              </a:rPr>
              <a:t>. </a:t>
            </a:r>
            <a:r>
              <a:rPr lang="en-GB" sz="2400" b="1" dirty="0" err="1" smtClean="0">
                <a:solidFill>
                  <a:schemeClr val="tx1"/>
                </a:solidFill>
              </a:rPr>
              <a:t>Šume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su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uređene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>
                <a:solidFill>
                  <a:schemeClr val="tx1"/>
                </a:solidFill>
              </a:rPr>
              <a:t>u </a:t>
            </a:r>
            <a:r>
              <a:rPr lang="en-GB" sz="2400" b="1" dirty="0" err="1">
                <a:solidFill>
                  <a:schemeClr val="tx1"/>
                </a:solidFill>
              </a:rPr>
              <a:t>okviru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smtClean="0">
                <a:solidFill>
                  <a:schemeClr val="tx1"/>
                </a:solidFill>
              </a:rPr>
              <a:t>tri </a:t>
            </a:r>
            <a:r>
              <a:rPr lang="en-GB" sz="2400" b="1" dirty="0" err="1" smtClean="0">
                <a:solidFill>
                  <a:schemeClr val="tx1"/>
                </a:solidFill>
              </a:rPr>
              <a:t>gazdinske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jedinice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i</a:t>
            </a:r>
            <a:r>
              <a:rPr lang="en-GB" sz="2400" b="1" dirty="0">
                <a:solidFill>
                  <a:schemeClr val="tx1"/>
                </a:solidFill>
              </a:rPr>
              <a:t> to:</a:t>
            </a:r>
          </a:p>
          <a:p>
            <a:pPr marL="0" indent="0" algn="just">
              <a:buNone/>
            </a:pPr>
            <a:r>
              <a:rPr lang="en-GB" sz="2400" b="1" dirty="0">
                <a:solidFill>
                  <a:schemeClr val="tx1"/>
                </a:solidFill>
              </a:rPr>
              <a:t>«</a:t>
            </a:r>
            <a:r>
              <a:rPr lang="en-GB" sz="2400" b="1" dirty="0" err="1" smtClean="0">
                <a:solidFill>
                  <a:schemeClr val="tx1"/>
                </a:solidFill>
              </a:rPr>
              <a:t>Tepačke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šume</a:t>
            </a:r>
            <a:r>
              <a:rPr lang="en-GB" sz="2400" b="1" dirty="0">
                <a:solidFill>
                  <a:schemeClr val="tx1"/>
                </a:solidFill>
              </a:rPr>
              <a:t>», «</a:t>
            </a:r>
            <a:r>
              <a:rPr lang="en-GB" sz="2400" b="1" dirty="0" err="1" smtClean="0">
                <a:solidFill>
                  <a:schemeClr val="tx1"/>
                </a:solidFill>
              </a:rPr>
              <a:t>Gornji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Šaranci</a:t>
            </a:r>
            <a:r>
              <a:rPr lang="en-GB" sz="2400" b="1" dirty="0">
                <a:solidFill>
                  <a:schemeClr val="tx1"/>
                </a:solidFill>
              </a:rPr>
              <a:t>», </a:t>
            </a:r>
            <a:r>
              <a:rPr lang="en-GB" sz="2400" b="1" dirty="0" err="1">
                <a:solidFill>
                  <a:schemeClr val="tx1"/>
                </a:solidFill>
              </a:rPr>
              <a:t>i</a:t>
            </a:r>
            <a:r>
              <a:rPr lang="en-GB" sz="2400" b="1" dirty="0">
                <a:solidFill>
                  <a:schemeClr val="tx1"/>
                </a:solidFill>
              </a:rPr>
              <a:t> «</a:t>
            </a:r>
            <a:r>
              <a:rPr lang="en-GB" sz="2400" b="1" dirty="0" err="1">
                <a:solidFill>
                  <a:schemeClr val="tx1"/>
                </a:solidFill>
              </a:rPr>
              <a:t>Donji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tx1"/>
                </a:solidFill>
              </a:rPr>
              <a:t>Šaranci</a:t>
            </a:r>
            <a:r>
              <a:rPr lang="en-GB" sz="2400" b="1" dirty="0" smtClean="0">
                <a:solidFill>
                  <a:schemeClr val="tx1"/>
                </a:solidFill>
              </a:rPr>
              <a:t>».</a:t>
            </a:r>
            <a:endParaRPr lang="en-GB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60619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Prirodni</a:t>
            </a:r>
            <a:r>
              <a:rPr lang="en-GB" dirty="0" smtClean="0"/>
              <a:t> </a:t>
            </a:r>
            <a:r>
              <a:rPr lang="en-GB" dirty="0" err="1" smtClean="0"/>
              <a:t>resursi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0837" y="2133600"/>
            <a:ext cx="10083775" cy="4154658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tx1"/>
                </a:solidFill>
              </a:rPr>
              <a:t>Mineralne </a:t>
            </a:r>
            <a:r>
              <a:rPr lang="it-IT" b="1" dirty="0" smtClean="0">
                <a:solidFill>
                  <a:schemeClr val="tx1"/>
                </a:solidFill>
              </a:rPr>
              <a:t>sirovine</a:t>
            </a:r>
          </a:p>
          <a:p>
            <a:pPr marL="0" indent="0" algn="just">
              <a:buNone/>
            </a:pPr>
            <a:r>
              <a:rPr lang="it-IT" b="1" dirty="0" smtClean="0">
                <a:solidFill>
                  <a:schemeClr val="tx1"/>
                </a:solidFill>
              </a:rPr>
              <a:t>Mineralne sirovine </a:t>
            </a:r>
            <a:r>
              <a:rPr lang="it-IT" b="1" dirty="0">
                <a:solidFill>
                  <a:schemeClr val="tx1"/>
                </a:solidFill>
              </a:rPr>
              <a:t>koje se mogu </a:t>
            </a:r>
            <a:r>
              <a:rPr lang="it-IT" b="1" dirty="0" smtClean="0">
                <a:solidFill>
                  <a:schemeClr val="tx1"/>
                </a:solidFill>
              </a:rPr>
              <a:t>naći </a:t>
            </a:r>
            <a:r>
              <a:rPr lang="it-IT" b="1" dirty="0">
                <a:solidFill>
                  <a:schemeClr val="tx1"/>
                </a:solidFill>
              </a:rPr>
              <a:t>u </a:t>
            </a:r>
            <a:r>
              <a:rPr lang="it-IT" b="1" dirty="0" smtClean="0">
                <a:solidFill>
                  <a:schemeClr val="tx1"/>
                </a:solidFill>
              </a:rPr>
              <a:t>prirodi </a:t>
            </a:r>
            <a:r>
              <a:rPr lang="en-GB" b="1" dirty="0" err="1" smtClean="0">
                <a:solidFill>
                  <a:schemeClr val="tx1"/>
                </a:solidFill>
              </a:rPr>
              <a:t>na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području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Žabljaka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su</a:t>
            </a:r>
            <a:r>
              <a:rPr lang="en-GB" b="1" dirty="0">
                <a:solidFill>
                  <a:schemeClr val="tx1"/>
                </a:solidFill>
              </a:rPr>
              <a:t>: </a:t>
            </a:r>
            <a:r>
              <a:rPr lang="en-GB" b="1" dirty="0" err="1">
                <a:solidFill>
                  <a:schemeClr val="tx1"/>
                </a:solidFill>
              </a:rPr>
              <a:t>šljunak</a:t>
            </a:r>
            <a:r>
              <a:rPr lang="en-GB" b="1" dirty="0">
                <a:solidFill>
                  <a:schemeClr val="tx1"/>
                </a:solidFill>
              </a:rPr>
              <a:t>, </a:t>
            </a:r>
            <a:r>
              <a:rPr lang="en-GB" b="1" dirty="0" err="1">
                <a:solidFill>
                  <a:schemeClr val="tx1"/>
                </a:solidFill>
              </a:rPr>
              <a:t>pijesak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i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kamen</a:t>
            </a:r>
            <a:r>
              <a:rPr lang="en-GB" b="1" dirty="0" smtClean="0">
                <a:solidFill>
                  <a:schemeClr val="tx1"/>
                </a:solidFill>
              </a:rPr>
              <a:t>. </a:t>
            </a:r>
            <a:r>
              <a:rPr lang="en-GB" b="1" dirty="0" err="1" smtClean="0">
                <a:solidFill>
                  <a:schemeClr val="tx1"/>
                </a:solidFill>
              </a:rPr>
              <a:t>Imajući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u </a:t>
            </a:r>
            <a:r>
              <a:rPr lang="en-GB" b="1" dirty="0" err="1">
                <a:solidFill>
                  <a:schemeClr val="tx1"/>
                </a:solidFill>
              </a:rPr>
              <a:t>vidu</a:t>
            </a:r>
            <a:r>
              <a:rPr lang="en-GB" b="1" dirty="0">
                <a:solidFill>
                  <a:schemeClr val="tx1"/>
                </a:solidFill>
              </a:rPr>
              <a:t> da je </a:t>
            </a:r>
            <a:r>
              <a:rPr lang="en-GB" b="1" dirty="0" err="1" smtClean="0">
                <a:solidFill>
                  <a:schemeClr val="tx1"/>
                </a:solidFill>
              </a:rPr>
              <a:t>područje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o</a:t>
            </a:r>
            <a:r>
              <a:rPr lang="en-GB" b="1" dirty="0" err="1" smtClean="0">
                <a:solidFill>
                  <a:schemeClr val="tx1"/>
                </a:solidFill>
              </a:rPr>
              <a:t>pštine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glacijalnog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porijekla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i</a:t>
            </a:r>
            <a:r>
              <a:rPr lang="en-GB" b="1" dirty="0">
                <a:solidFill>
                  <a:schemeClr val="tx1"/>
                </a:solidFill>
              </a:rPr>
              <a:t> da </a:t>
            </a:r>
            <a:r>
              <a:rPr lang="en-GB" b="1" dirty="0" err="1">
                <a:solidFill>
                  <a:schemeClr val="tx1"/>
                </a:solidFill>
              </a:rPr>
              <a:t>ovih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sirovina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ima</a:t>
            </a:r>
            <a:r>
              <a:rPr lang="en-GB" b="1" dirty="0">
                <a:solidFill>
                  <a:schemeClr val="tx1"/>
                </a:solidFill>
              </a:rPr>
              <a:t> u </a:t>
            </a:r>
            <a:r>
              <a:rPr lang="en-GB" b="1" dirty="0" err="1">
                <a:solidFill>
                  <a:schemeClr val="tx1"/>
                </a:solidFill>
              </a:rPr>
              <a:t>izobilju</a:t>
            </a:r>
            <a:r>
              <a:rPr lang="en-GB" b="1" dirty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predstavljaju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značajan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prirodni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resurs</a:t>
            </a:r>
            <a:r>
              <a:rPr lang="en-GB" b="1" dirty="0">
                <a:solidFill>
                  <a:schemeClr val="tx1"/>
                </a:solidFill>
              </a:rPr>
              <a:t>. </a:t>
            </a:r>
            <a:r>
              <a:rPr lang="en-GB" b="1" dirty="0" err="1" smtClean="0">
                <a:solidFill>
                  <a:schemeClr val="tx1"/>
                </a:solidFill>
              </a:rPr>
              <a:t>Eksploatacija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pl-PL" b="1" dirty="0" smtClean="0">
                <a:solidFill>
                  <a:schemeClr val="tx1"/>
                </a:solidFill>
              </a:rPr>
              <a:t>se </a:t>
            </a:r>
            <a:r>
              <a:rPr lang="pl-PL" b="1" dirty="0">
                <a:solidFill>
                  <a:schemeClr val="tx1"/>
                </a:solidFill>
              </a:rPr>
              <a:t>vrši u dva majdana i to: </a:t>
            </a:r>
            <a:r>
              <a:rPr lang="pl-PL" b="1" dirty="0" smtClean="0">
                <a:solidFill>
                  <a:schemeClr val="tx1"/>
                </a:solidFill>
              </a:rPr>
              <a:t>Njegovu</a:t>
            </a:r>
            <a:r>
              <a:rPr lang="en-GB" b="1" dirty="0" smtClean="0">
                <a:solidFill>
                  <a:schemeClr val="tx1"/>
                </a:solidFill>
              </a:rPr>
              <a:t>đ</a:t>
            </a:r>
            <a:r>
              <a:rPr lang="pl-PL" b="1" dirty="0" smtClean="0">
                <a:solidFill>
                  <a:schemeClr val="tx1"/>
                </a:solidFill>
              </a:rPr>
              <a:t>a </a:t>
            </a:r>
            <a:r>
              <a:rPr lang="pl-PL" b="1" dirty="0">
                <a:solidFill>
                  <a:schemeClr val="tx1"/>
                </a:solidFill>
              </a:rPr>
              <a:t>i </a:t>
            </a:r>
            <a:r>
              <a:rPr lang="pl-PL" b="1" dirty="0" smtClean="0">
                <a:solidFill>
                  <a:schemeClr val="tx1"/>
                </a:solidFill>
              </a:rPr>
              <a:t>Ražano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Polje</a:t>
            </a:r>
            <a:r>
              <a:rPr lang="en-GB" b="1" dirty="0">
                <a:solidFill>
                  <a:schemeClr val="tx1"/>
                </a:solidFill>
              </a:rPr>
              <a:t>. </a:t>
            </a:r>
            <a:r>
              <a:rPr lang="en-GB" b="1" dirty="0" err="1" smtClean="0">
                <a:solidFill>
                  <a:schemeClr val="tx1"/>
                </a:solidFill>
              </a:rPr>
              <a:t>Postojeće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sirovine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su</a:t>
            </a:r>
            <a:r>
              <a:rPr lang="en-GB" b="1" dirty="0">
                <a:solidFill>
                  <a:schemeClr val="tx1"/>
                </a:solidFill>
              </a:rPr>
              <a:t> se </a:t>
            </a:r>
            <a:r>
              <a:rPr lang="en-GB" b="1" dirty="0" err="1">
                <a:solidFill>
                  <a:schemeClr val="tx1"/>
                </a:solidFill>
              </a:rPr>
              <a:t>pokazale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kao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dosta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dobar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građevinski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materijal</a:t>
            </a:r>
            <a:r>
              <a:rPr lang="en-GB" b="1" dirty="0">
                <a:solidFill>
                  <a:schemeClr val="tx1"/>
                </a:solidFill>
              </a:rPr>
              <a:t>. Do </a:t>
            </a:r>
            <a:r>
              <a:rPr lang="en-GB" b="1" dirty="0" err="1">
                <a:solidFill>
                  <a:schemeClr val="tx1"/>
                </a:solidFill>
              </a:rPr>
              <a:t>sada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dozvoljavane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samo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eksperimentalne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koncesije</a:t>
            </a:r>
            <a:r>
              <a:rPr lang="en-GB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0631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Prirodni</a:t>
            </a:r>
            <a:r>
              <a:rPr lang="en-GB" dirty="0" smtClean="0"/>
              <a:t> </a:t>
            </a:r>
            <a:r>
              <a:rPr lang="en-GB" dirty="0" err="1" smtClean="0"/>
              <a:t>resursi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0498" y="2133600"/>
            <a:ext cx="10154114" cy="3777622"/>
          </a:xfrm>
        </p:spPr>
        <p:txBody>
          <a:bodyPr>
            <a:normAutofit/>
          </a:bodyPr>
          <a:lstStyle/>
          <a:p>
            <a:r>
              <a:rPr lang="en-GB" b="1" dirty="0" err="1" smtClean="0">
                <a:solidFill>
                  <a:schemeClr val="tx1"/>
                </a:solidFill>
              </a:rPr>
              <a:t>Zemljište</a:t>
            </a:r>
            <a:endParaRPr lang="en-GB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b="1" dirty="0">
                <a:solidFill>
                  <a:schemeClr val="tx1"/>
                </a:solidFill>
              </a:rPr>
              <a:t>Zemljište je jedan od glavnih </a:t>
            </a:r>
            <a:r>
              <a:rPr lang="pl-PL" b="1" dirty="0" smtClean="0">
                <a:solidFill>
                  <a:schemeClr val="tx1"/>
                </a:solidFill>
              </a:rPr>
              <a:t>faktora</a:t>
            </a:r>
            <a:r>
              <a:rPr lang="en-GB" b="1" dirty="0" smtClean="0">
                <a:solidFill>
                  <a:schemeClr val="tx1"/>
                </a:solidFill>
              </a:rPr>
              <a:t> u </a:t>
            </a:r>
            <a:r>
              <a:rPr lang="en-GB" b="1" dirty="0" err="1">
                <a:solidFill>
                  <a:schemeClr val="tx1"/>
                </a:solidFill>
              </a:rPr>
              <a:t>poljoprivrednoj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proizvodnji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na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ovom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području</a:t>
            </a:r>
            <a:r>
              <a:rPr lang="en-GB" b="1" dirty="0">
                <a:solidFill>
                  <a:schemeClr val="tx1"/>
                </a:solidFill>
              </a:rPr>
              <a:t>. </a:t>
            </a:r>
            <a:r>
              <a:rPr lang="en-GB" b="1" dirty="0" err="1">
                <a:solidFill>
                  <a:schemeClr val="tx1"/>
                </a:solidFill>
              </a:rPr>
              <a:t>Velike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poljoprivredne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površine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daju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mogućnosti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za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razvoj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poljoprivrede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stočarstva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i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ratarstva</a:t>
            </a:r>
            <a:r>
              <a:rPr lang="en-GB" b="1" dirty="0">
                <a:solidFill>
                  <a:schemeClr val="tx1"/>
                </a:solidFill>
              </a:rPr>
              <a:t>. </a:t>
            </a:r>
            <a:r>
              <a:rPr lang="en-GB" b="1" dirty="0" err="1" smtClean="0">
                <a:solidFill>
                  <a:schemeClr val="tx1"/>
                </a:solidFill>
              </a:rPr>
              <a:t>Razvoj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poljoprivrede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u </a:t>
            </a:r>
            <a:r>
              <a:rPr lang="en-GB" b="1" dirty="0" err="1">
                <a:solidFill>
                  <a:schemeClr val="tx1"/>
                </a:solidFill>
              </a:rPr>
              <a:t>posljednje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vrijeme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stagnira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pt-BR" b="1" dirty="0" smtClean="0">
                <a:solidFill>
                  <a:schemeClr val="tx1"/>
                </a:solidFill>
              </a:rPr>
              <a:t>iz </a:t>
            </a:r>
            <a:r>
              <a:rPr lang="pt-BR" b="1" dirty="0">
                <a:solidFill>
                  <a:schemeClr val="tx1"/>
                </a:solidFill>
              </a:rPr>
              <a:t>razloga što se </a:t>
            </a:r>
            <a:r>
              <a:rPr lang="pt-BR" b="1" dirty="0" smtClean="0">
                <a:solidFill>
                  <a:schemeClr val="tx1"/>
                </a:solidFill>
              </a:rPr>
              <a:t>poljoprivredom </a:t>
            </a:r>
            <a:r>
              <a:rPr lang="en-GB" b="1" dirty="0" err="1" smtClean="0">
                <a:solidFill>
                  <a:schemeClr val="tx1"/>
                </a:solidFill>
              </a:rPr>
              <a:t>bave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isključivo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staračka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domaćinstva</a:t>
            </a:r>
            <a:r>
              <a:rPr lang="en-GB" b="1" dirty="0" smtClean="0">
                <a:solidFill>
                  <a:schemeClr val="tx1"/>
                </a:solidFill>
              </a:rPr>
              <a:t>, a </a:t>
            </a:r>
            <a:r>
              <a:rPr lang="en-GB" b="1" dirty="0">
                <a:solidFill>
                  <a:schemeClr val="tx1"/>
                </a:solidFill>
              </a:rPr>
              <a:t>problem </a:t>
            </a:r>
            <a:r>
              <a:rPr lang="en-GB" b="1" dirty="0" err="1">
                <a:solidFill>
                  <a:schemeClr val="tx1"/>
                </a:solidFill>
              </a:rPr>
              <a:t>predstavljaju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i</a:t>
            </a:r>
            <a:r>
              <a:rPr lang="en-GB" b="1" dirty="0">
                <a:solidFill>
                  <a:schemeClr val="tx1"/>
                </a:solidFill>
              </a:rPr>
              <a:t> slab </a:t>
            </a:r>
            <a:r>
              <a:rPr lang="en-GB" b="1" dirty="0" err="1" smtClean="0">
                <a:solidFill>
                  <a:schemeClr val="tx1"/>
                </a:solidFill>
              </a:rPr>
              <a:t>plasman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da-DK" b="1" dirty="0" smtClean="0">
                <a:solidFill>
                  <a:schemeClr val="tx1"/>
                </a:solidFill>
              </a:rPr>
              <a:t>poljoprivrednih </a:t>
            </a:r>
            <a:r>
              <a:rPr lang="da-DK" b="1" dirty="0">
                <a:solidFill>
                  <a:schemeClr val="tx1"/>
                </a:solidFill>
              </a:rPr>
              <a:t>proizvoda i niske </a:t>
            </a:r>
            <a:r>
              <a:rPr lang="da-DK" b="1" dirty="0" smtClean="0">
                <a:solidFill>
                  <a:schemeClr val="tx1"/>
                </a:solidFill>
              </a:rPr>
              <a:t>cijene. </a:t>
            </a:r>
            <a:r>
              <a:rPr lang="en-GB" b="1" dirty="0" err="1" smtClean="0">
                <a:solidFill>
                  <a:schemeClr val="tx1"/>
                </a:solidFill>
              </a:rPr>
              <a:t>Imajući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u </a:t>
            </a:r>
            <a:r>
              <a:rPr lang="en-GB" b="1" dirty="0" err="1">
                <a:solidFill>
                  <a:schemeClr val="tx1"/>
                </a:solidFill>
              </a:rPr>
              <a:t>vidu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mogućnosti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za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poljoprivrednu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pl-PL" b="1" dirty="0" smtClean="0">
                <a:solidFill>
                  <a:schemeClr val="tx1"/>
                </a:solidFill>
              </a:rPr>
              <a:t>proizvodnju</a:t>
            </a:r>
            <a:r>
              <a:rPr lang="pl-PL" b="1" dirty="0">
                <a:solidFill>
                  <a:schemeClr val="tx1"/>
                </a:solidFill>
              </a:rPr>
              <a:t>, u praksi se </a:t>
            </a:r>
            <a:r>
              <a:rPr lang="pl-PL" b="1" dirty="0" smtClean="0">
                <a:solidFill>
                  <a:schemeClr val="tx1"/>
                </a:solidFill>
              </a:rPr>
              <a:t>pokazala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kao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ekonomski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opravdana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organska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pl-PL" b="1" dirty="0" smtClean="0">
                <a:solidFill>
                  <a:schemeClr val="tx1"/>
                </a:solidFill>
              </a:rPr>
              <a:t>proizvodnja</a:t>
            </a:r>
            <a:r>
              <a:rPr lang="pl-PL" b="1" dirty="0">
                <a:solidFill>
                  <a:schemeClr val="tx1"/>
                </a:solidFill>
              </a:rPr>
              <a:t>, kako u ratarstvu tako i </a:t>
            </a:r>
            <a:r>
              <a:rPr lang="pl-PL" b="1" dirty="0" smtClean="0">
                <a:solidFill>
                  <a:schemeClr val="tx1"/>
                </a:solidFill>
              </a:rPr>
              <a:t>u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stočarstvu</a:t>
            </a:r>
            <a:r>
              <a:rPr lang="en-GB" b="1" dirty="0">
                <a:solidFill>
                  <a:schemeClr val="tx1"/>
                </a:solidFill>
              </a:rPr>
              <a:t>. </a:t>
            </a:r>
            <a:r>
              <a:rPr lang="en-GB" b="1" dirty="0" err="1" smtClean="0">
                <a:solidFill>
                  <a:schemeClr val="tx1"/>
                </a:solidFill>
              </a:rPr>
              <a:t>Već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postoje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preduzetnici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koji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posjeduju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sertifikate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za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organsku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proizvodnju</a:t>
            </a:r>
            <a:r>
              <a:rPr lang="en-GB" b="1" dirty="0" smtClean="0">
                <a:solidFill>
                  <a:schemeClr val="tx1"/>
                </a:solidFill>
              </a:rPr>
              <a:t>. </a:t>
            </a:r>
            <a:r>
              <a:rPr lang="en-GB" b="1" dirty="0" err="1" smtClean="0">
                <a:solidFill>
                  <a:schemeClr val="tx1"/>
                </a:solidFill>
              </a:rPr>
              <a:t>Poljoprivredno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zemljište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uglavnom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čine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pašnjaci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i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livade</a:t>
            </a:r>
            <a:r>
              <a:rPr lang="en-GB" b="1" dirty="0">
                <a:solidFill>
                  <a:schemeClr val="tx1"/>
                </a:solidFill>
              </a:rPr>
              <a:t>, a </a:t>
            </a:r>
            <a:r>
              <a:rPr lang="en-GB" b="1" dirty="0" err="1">
                <a:solidFill>
                  <a:schemeClr val="tx1"/>
                </a:solidFill>
              </a:rPr>
              <a:t>sa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manjim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površinama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zastupljene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oranice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i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bašte</a:t>
            </a:r>
            <a:r>
              <a:rPr lang="en-GB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7135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Zašto </a:t>
            </a:r>
            <a:r>
              <a:rPr lang="en-GB" dirty="0" err="1" smtClean="0"/>
              <a:t>investirati</a:t>
            </a:r>
            <a:r>
              <a:rPr lang="en-GB" dirty="0" smtClean="0"/>
              <a:t> u </a:t>
            </a:r>
            <a:r>
              <a:rPr lang="en-GB" dirty="0" err="1" smtClean="0"/>
              <a:t>Žabljak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8295" y="2133600"/>
            <a:ext cx="10196317" cy="3777622"/>
          </a:xfrm>
          <a:noFill/>
          <a:ln>
            <a:noFill/>
          </a:ln>
        </p:spPr>
        <p:txBody>
          <a:bodyPr>
            <a:normAutofit/>
          </a:bodyPr>
          <a:lstStyle/>
          <a:p>
            <a:pPr algn="just"/>
            <a:r>
              <a:rPr lang="en-GB" b="1" dirty="0" err="1" smtClean="0">
                <a:solidFill>
                  <a:schemeClr val="tx1"/>
                </a:solidFill>
              </a:rPr>
              <a:t>Uopšteno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govoreći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Crna</a:t>
            </a:r>
            <a:r>
              <a:rPr lang="en-GB" b="1" dirty="0" smtClean="0">
                <a:solidFill>
                  <a:schemeClr val="tx1"/>
                </a:solidFill>
              </a:rPr>
              <a:t> Gora </a:t>
            </a:r>
            <a:r>
              <a:rPr lang="en-GB" b="1" dirty="0" err="1" smtClean="0">
                <a:solidFill>
                  <a:schemeClr val="tx1"/>
                </a:solidFill>
              </a:rPr>
              <a:t>kao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mali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veoma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otvoren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ekonomski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sistem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ima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mogućnost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brzog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prilagođavanja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svjetskim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trendovima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direktnih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stranih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investicija</a:t>
            </a:r>
            <a:r>
              <a:rPr lang="en-GB" b="1" dirty="0">
                <a:solidFill>
                  <a:schemeClr val="tx1"/>
                </a:solidFill>
              </a:rPr>
              <a:t>.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Stoga</a:t>
            </a:r>
            <a:r>
              <a:rPr lang="en-GB" b="1" dirty="0" smtClean="0">
                <a:solidFill>
                  <a:schemeClr val="tx1"/>
                </a:solidFill>
              </a:rPr>
              <a:t>, </a:t>
            </a:r>
            <a:r>
              <a:rPr lang="en-GB" b="1" dirty="0" err="1" smtClean="0">
                <a:solidFill>
                  <a:schemeClr val="tx1"/>
                </a:solidFill>
              </a:rPr>
              <a:t>investicioni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ambijent</a:t>
            </a:r>
            <a:r>
              <a:rPr lang="en-GB" b="1" dirty="0" smtClean="0">
                <a:solidFill>
                  <a:schemeClr val="tx1"/>
                </a:solidFill>
              </a:rPr>
              <a:t> u </a:t>
            </a:r>
            <a:r>
              <a:rPr lang="en-GB" b="1" dirty="0" err="1" smtClean="0">
                <a:solidFill>
                  <a:schemeClr val="tx1"/>
                </a:solidFill>
              </a:rPr>
              <a:t>cjelini</a:t>
            </a:r>
            <a:r>
              <a:rPr lang="en-GB" b="1" dirty="0" smtClean="0">
                <a:solidFill>
                  <a:schemeClr val="tx1"/>
                </a:solidFill>
              </a:rPr>
              <a:t> je </a:t>
            </a:r>
            <a:r>
              <a:rPr lang="en-GB" b="1" dirty="0" err="1" smtClean="0">
                <a:solidFill>
                  <a:schemeClr val="tx1"/>
                </a:solidFill>
              </a:rPr>
              <a:t>poboljšan</a:t>
            </a:r>
            <a:r>
              <a:rPr lang="en-GB" b="1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</a:t>
            </a:r>
            <a:r>
              <a:rPr lang="pl-PL" b="1" dirty="0" smtClean="0">
                <a:solidFill>
                  <a:schemeClr val="tx1"/>
                </a:solidFill>
              </a:rPr>
              <a:t>Analizom </a:t>
            </a:r>
            <a:r>
              <a:rPr lang="pl-PL" b="1" dirty="0">
                <a:solidFill>
                  <a:schemeClr val="tx1"/>
                </a:solidFill>
              </a:rPr>
              <a:t>koja je prije </a:t>
            </a:r>
            <a:r>
              <a:rPr lang="en-GB" b="1" dirty="0" smtClean="0">
                <a:solidFill>
                  <a:schemeClr val="tx1"/>
                </a:solidFill>
              </a:rPr>
              <a:t>par </a:t>
            </a:r>
            <a:r>
              <a:rPr lang="en-GB" b="1" dirty="0" err="1" smtClean="0">
                <a:solidFill>
                  <a:schemeClr val="tx1"/>
                </a:solidFill>
              </a:rPr>
              <a:t>godina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>
                <a:solidFill>
                  <a:schemeClr val="tx1"/>
                </a:solidFill>
              </a:rPr>
              <a:t>radjena u </a:t>
            </a:r>
            <a:r>
              <a:rPr lang="pl-PL" b="1" dirty="0" smtClean="0">
                <a:solidFill>
                  <a:schemeClr val="tx1"/>
                </a:solidFill>
              </a:rPr>
              <a:t>Sloveniji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pl-PL" b="1" dirty="0" smtClean="0">
                <a:solidFill>
                  <a:schemeClr val="tx1"/>
                </a:solidFill>
              </a:rPr>
              <a:t>o </a:t>
            </a:r>
            <a:r>
              <a:rPr lang="pl-PL" b="1" dirty="0">
                <a:solidFill>
                  <a:schemeClr val="tx1"/>
                </a:solidFill>
              </a:rPr>
              <a:t>perspektivi potencijalnih ulaganja u Crnoj </a:t>
            </a:r>
            <a:r>
              <a:rPr lang="pl-PL" b="1" dirty="0" smtClean="0">
                <a:solidFill>
                  <a:schemeClr val="tx1"/>
                </a:solidFill>
              </a:rPr>
              <a:t>Gori</a:t>
            </a:r>
            <a:r>
              <a:rPr lang="en-GB" b="1" dirty="0" smtClean="0">
                <a:solidFill>
                  <a:schemeClr val="tx1"/>
                </a:solidFill>
              </a:rPr>
              <a:t>,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>
                <a:solidFill>
                  <a:schemeClr val="tx1"/>
                </a:solidFill>
              </a:rPr>
              <a:t>na </a:t>
            </a:r>
            <a:r>
              <a:rPr lang="pl-PL" b="1" dirty="0" smtClean="0">
                <a:solidFill>
                  <a:schemeClr val="tx1"/>
                </a:solidFill>
              </a:rPr>
              <a:t>vrhu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piramide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je </a:t>
            </a:r>
            <a:r>
              <a:rPr lang="en-GB" b="1" dirty="0" err="1">
                <a:solidFill>
                  <a:schemeClr val="tx1"/>
                </a:solidFill>
              </a:rPr>
              <a:t>postavljen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Žabljak</a:t>
            </a:r>
            <a:r>
              <a:rPr lang="en-GB" b="1" dirty="0" smtClean="0">
                <a:solidFill>
                  <a:schemeClr val="tx1"/>
                </a:solidFill>
              </a:rPr>
              <a:t>! </a:t>
            </a:r>
            <a:r>
              <a:rPr lang="sv-SE" b="1" dirty="0">
                <a:solidFill>
                  <a:schemeClr val="tx1"/>
                </a:solidFill>
              </a:rPr>
              <a:t>Ta </a:t>
            </a:r>
            <a:r>
              <a:rPr lang="sv-SE" b="1" dirty="0" smtClean="0">
                <a:solidFill>
                  <a:schemeClr val="tx1"/>
                </a:solidFill>
              </a:rPr>
              <a:t>zvanična </a:t>
            </a:r>
            <a:r>
              <a:rPr lang="sv-SE" b="1" dirty="0">
                <a:solidFill>
                  <a:schemeClr val="tx1"/>
                </a:solidFill>
              </a:rPr>
              <a:t>preporuka</a:t>
            </a:r>
          </a:p>
          <a:p>
            <a:pPr marL="0" indent="0" algn="just">
              <a:buNone/>
            </a:pPr>
            <a:r>
              <a:rPr lang="en-GB" b="1" dirty="0">
                <a:solidFill>
                  <a:schemeClr val="tx1"/>
                </a:solidFill>
              </a:rPr>
              <a:t>data </a:t>
            </a:r>
            <a:r>
              <a:rPr lang="en-GB" b="1" dirty="0" err="1">
                <a:solidFill>
                  <a:schemeClr val="tx1"/>
                </a:solidFill>
              </a:rPr>
              <a:t>njihovim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kompanijama</a:t>
            </a:r>
            <a:r>
              <a:rPr lang="en-GB" b="1" dirty="0">
                <a:solidFill>
                  <a:schemeClr val="tx1"/>
                </a:solidFill>
              </a:rPr>
              <a:t> u </a:t>
            </a:r>
            <a:r>
              <a:rPr lang="en-GB" b="1" dirty="0" err="1">
                <a:solidFill>
                  <a:schemeClr val="tx1"/>
                </a:solidFill>
              </a:rPr>
              <a:t>Sloveniji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već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je </a:t>
            </a:r>
            <a:r>
              <a:rPr lang="en-GB" b="1" dirty="0" err="1" smtClean="0">
                <a:solidFill>
                  <a:schemeClr val="tx1"/>
                </a:solidFill>
              </a:rPr>
              <a:t>pokrenula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neke</a:t>
            </a:r>
            <a:r>
              <a:rPr lang="pl-PL" b="1" dirty="0" smtClean="0">
                <a:solidFill>
                  <a:schemeClr val="tx1"/>
                </a:solidFill>
              </a:rPr>
              <a:t> slovena</a:t>
            </a:r>
            <a:r>
              <a:rPr lang="en-GB" b="1" dirty="0" smtClean="0">
                <a:solidFill>
                  <a:schemeClr val="tx1"/>
                </a:solidFill>
              </a:rPr>
              <a:t>č</a:t>
            </a:r>
            <a:r>
              <a:rPr lang="pl-PL" b="1" dirty="0" smtClean="0">
                <a:solidFill>
                  <a:schemeClr val="tx1"/>
                </a:solidFill>
              </a:rPr>
              <a:t>k</a:t>
            </a:r>
            <a:r>
              <a:rPr lang="en-GB" b="1" dirty="0" smtClean="0">
                <a:solidFill>
                  <a:schemeClr val="tx1"/>
                </a:solidFill>
              </a:rPr>
              <a:t>e</a:t>
            </a:r>
            <a:r>
              <a:rPr lang="pl-PL" b="1" dirty="0" smtClean="0">
                <a:solidFill>
                  <a:schemeClr val="tx1"/>
                </a:solidFill>
              </a:rPr>
              <a:t> projekt</a:t>
            </a:r>
            <a:r>
              <a:rPr lang="en-GB" b="1" dirty="0" smtClean="0">
                <a:solidFill>
                  <a:schemeClr val="tx1"/>
                </a:solidFill>
              </a:rPr>
              <a:t>e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>
                <a:solidFill>
                  <a:schemeClr val="tx1"/>
                </a:solidFill>
              </a:rPr>
              <a:t>na Žabljaku i u toku su </a:t>
            </a:r>
            <a:r>
              <a:rPr lang="pl-PL" b="1" dirty="0" smtClean="0">
                <a:solidFill>
                  <a:schemeClr val="tx1"/>
                </a:solidFill>
              </a:rPr>
              <a:t>razgovori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za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neke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druge</a:t>
            </a:r>
            <a:r>
              <a:rPr lang="en-GB" b="1" dirty="0" smtClean="0">
                <a:solidFill>
                  <a:schemeClr val="tx1"/>
                </a:solidFill>
              </a:rPr>
              <a:t>. </a:t>
            </a:r>
            <a:r>
              <a:rPr lang="en-GB" b="1" dirty="0" err="1" smtClean="0">
                <a:solidFill>
                  <a:schemeClr val="tx1"/>
                </a:solidFill>
              </a:rPr>
              <a:t>Vlada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Republike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Slovenije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kroz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Centar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za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međunarodnu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saradnju</a:t>
            </a:r>
            <a:r>
              <a:rPr lang="en-GB" b="1" dirty="0" smtClean="0">
                <a:solidFill>
                  <a:schemeClr val="tx1"/>
                </a:solidFill>
              </a:rPr>
              <a:t> I </a:t>
            </a:r>
            <a:r>
              <a:rPr lang="en-GB" b="1" dirty="0" err="1" smtClean="0">
                <a:solidFill>
                  <a:schemeClr val="tx1"/>
                </a:solidFill>
              </a:rPr>
              <a:t>razvoj</a:t>
            </a:r>
            <a:r>
              <a:rPr lang="en-GB" b="1" dirty="0" smtClean="0">
                <a:solidFill>
                  <a:schemeClr val="tx1"/>
                </a:solidFill>
              </a:rPr>
              <a:t> (CMSR) </a:t>
            </a:r>
            <a:r>
              <a:rPr lang="en-GB" b="1" dirty="0" err="1" smtClean="0">
                <a:solidFill>
                  <a:schemeClr val="tx1"/>
                </a:solidFill>
              </a:rPr>
              <a:t>daje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poseban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doprinos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razvoju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err="1" smtClean="0">
                <a:solidFill>
                  <a:schemeClr val="tx1"/>
                </a:solidFill>
              </a:rPr>
              <a:t>Žabljaka</a:t>
            </a:r>
            <a:r>
              <a:rPr lang="en-GB" b="1" dirty="0" smtClean="0">
                <a:solidFill>
                  <a:schemeClr val="tx1"/>
                </a:solidFill>
              </a:rPr>
              <a:t>.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443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Zašto </a:t>
            </a:r>
            <a:r>
              <a:rPr lang="en-GB" dirty="0" err="1"/>
              <a:t>investirati</a:t>
            </a:r>
            <a:r>
              <a:rPr lang="en-GB" dirty="0"/>
              <a:t> u </a:t>
            </a:r>
            <a:r>
              <a:rPr lang="en-GB" dirty="0" err="1"/>
              <a:t>Žabljak</a:t>
            </a:r>
            <a:r>
              <a:rPr lang="en-GB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192"/>
            <a:ext cx="10515600" cy="4708771"/>
          </a:xfrm>
        </p:spPr>
        <p:txBody>
          <a:bodyPr>
            <a:noAutofit/>
          </a:bodyPr>
          <a:lstStyle/>
          <a:p>
            <a:r>
              <a:rPr lang="en-GB" sz="1600" b="1" dirty="0" smtClean="0">
                <a:solidFill>
                  <a:schemeClr val="tx1"/>
                </a:solidFill>
              </a:rPr>
              <a:t>Olakšice </a:t>
            </a:r>
            <a:r>
              <a:rPr lang="en-GB" sz="1600" b="1" dirty="0" err="1" smtClean="0">
                <a:solidFill>
                  <a:schemeClr val="tx1"/>
                </a:solidFill>
              </a:rPr>
              <a:t>za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investitore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koje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Crna</a:t>
            </a:r>
            <a:r>
              <a:rPr lang="en-GB" sz="1600" b="1" dirty="0" smtClean="0">
                <a:solidFill>
                  <a:schemeClr val="tx1"/>
                </a:solidFill>
              </a:rPr>
              <a:t> Gora </a:t>
            </a:r>
            <a:r>
              <a:rPr lang="en-GB" sz="1600" b="1" dirty="0" err="1" smtClean="0">
                <a:solidFill>
                  <a:schemeClr val="tx1"/>
                </a:solidFill>
              </a:rPr>
              <a:t>nudi</a:t>
            </a:r>
            <a:r>
              <a:rPr lang="en-GB" sz="1600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sv-SE" sz="1600" b="1" dirty="0" smtClean="0">
                <a:solidFill>
                  <a:schemeClr val="tx1"/>
                </a:solidFill>
              </a:rPr>
              <a:t>Politička</a:t>
            </a:r>
            <a:r>
              <a:rPr lang="sv-SE" sz="1600" b="1" dirty="0">
                <a:solidFill>
                  <a:schemeClr val="tx1"/>
                </a:solidFill>
              </a:rPr>
              <a:t>, monetarna i makroekonomska stabilnost</a:t>
            </a:r>
          </a:p>
          <a:p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Jednostavan</a:t>
            </a:r>
            <a:r>
              <a:rPr lang="en-GB" sz="1600" b="1" dirty="0">
                <a:solidFill>
                  <a:schemeClr val="tx1"/>
                </a:solidFill>
              </a:rPr>
              <a:t> START UP</a:t>
            </a:r>
          </a:p>
          <a:p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Liberalan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ekonomski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režim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spoljne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trgovine</a:t>
            </a:r>
            <a:r>
              <a:rPr lang="en-GB" sz="1600" b="1" dirty="0" smtClean="0">
                <a:solidFill>
                  <a:schemeClr val="tx1"/>
                </a:solidFill>
              </a:rPr>
              <a:t>,</a:t>
            </a:r>
            <a:endParaRPr lang="en-GB" sz="1600" b="1" dirty="0">
              <a:solidFill>
                <a:schemeClr val="tx1"/>
              </a:solidFill>
            </a:endParaRPr>
          </a:p>
          <a:p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Povoljna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poreska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politika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endParaRPr lang="fi-FI" sz="1600" b="1" dirty="0">
              <a:solidFill>
                <a:schemeClr val="tx1"/>
              </a:solidFill>
            </a:endParaRPr>
          </a:p>
          <a:p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Međunarodni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računovodstveni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standardi</a:t>
            </a:r>
            <a:endParaRPr lang="en-GB" sz="1600" b="1" dirty="0" smtClean="0">
              <a:solidFill>
                <a:schemeClr val="tx1"/>
              </a:solidFill>
            </a:endParaRPr>
          </a:p>
          <a:p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Rast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ekonomskih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sloboda</a:t>
            </a:r>
            <a:endParaRPr lang="en-GB" sz="1600" b="1" dirty="0" smtClean="0">
              <a:solidFill>
                <a:schemeClr val="tx1"/>
              </a:solidFill>
            </a:endParaRPr>
          </a:p>
          <a:p>
            <a:r>
              <a:rPr lang="en-GB" sz="1600" b="1" dirty="0" err="1">
                <a:solidFill>
                  <a:schemeClr val="tx1"/>
                </a:solidFill>
              </a:rPr>
              <a:t>Geografski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položaj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i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klimatski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uslovi</a:t>
            </a:r>
            <a:endParaRPr lang="en-GB" sz="1600" b="1" dirty="0" smtClean="0">
              <a:solidFill>
                <a:schemeClr val="tx1"/>
              </a:solidFill>
            </a:endParaRPr>
          </a:p>
          <a:p>
            <a:r>
              <a:rPr lang="pt-BR" sz="1600" b="1" dirty="0">
                <a:solidFill>
                  <a:schemeClr val="tx1"/>
                </a:solidFill>
              </a:rPr>
              <a:t>Crna Gora je na temeljima principa </a:t>
            </a:r>
            <a:r>
              <a:rPr lang="pt-BR" sz="1600" b="1" dirty="0" smtClean="0">
                <a:solidFill>
                  <a:schemeClr val="tx1"/>
                </a:solidFill>
              </a:rPr>
              <a:t>(članica</a:t>
            </a:r>
            <a:r>
              <a:rPr lang="pt-BR" sz="1600" b="1" dirty="0">
                <a:solidFill>
                  <a:schemeClr val="tx1"/>
                </a:solidFill>
              </a:rPr>
              <a:t>) </a:t>
            </a:r>
            <a:r>
              <a:rPr lang="pt-BR" sz="1600" b="1" dirty="0" smtClean="0">
                <a:solidFill>
                  <a:schemeClr val="tx1"/>
                </a:solidFill>
              </a:rPr>
              <a:t>Svjetske </a:t>
            </a:r>
            <a:r>
              <a:rPr lang="en-GB" sz="1600" b="1" dirty="0" err="1" smtClean="0">
                <a:solidFill>
                  <a:schemeClr val="tx1"/>
                </a:solidFill>
              </a:rPr>
              <a:t>trgovinske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organizacije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potpisnica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multilateralnih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pl-PL" sz="1600" b="1" dirty="0" smtClean="0">
                <a:solidFill>
                  <a:schemeClr val="tx1"/>
                </a:solidFill>
              </a:rPr>
              <a:t>i </a:t>
            </a:r>
            <a:r>
              <a:rPr lang="pl-PL" sz="1600" b="1" dirty="0">
                <a:solidFill>
                  <a:schemeClr val="tx1"/>
                </a:solidFill>
              </a:rPr>
              <a:t>bilateralnih sporazuma – Sporazum o </a:t>
            </a:r>
            <a:r>
              <a:rPr lang="pl-PL" sz="1600" b="1" dirty="0" smtClean="0">
                <a:solidFill>
                  <a:schemeClr val="tx1"/>
                </a:solidFill>
              </a:rPr>
              <a:t>stabilizaciji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i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asocijaciji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sa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Evropskom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unijom</a:t>
            </a:r>
            <a:r>
              <a:rPr lang="en-GB" sz="1600" b="1" dirty="0">
                <a:solidFill>
                  <a:schemeClr val="tx1"/>
                </a:solidFill>
              </a:rPr>
              <a:t>, </a:t>
            </a:r>
            <a:r>
              <a:rPr lang="en-GB" sz="1600" b="1" dirty="0" smtClean="0">
                <a:solidFill>
                  <a:schemeClr val="tx1"/>
                </a:solidFill>
              </a:rPr>
              <a:t>CEFTA 2006</a:t>
            </a:r>
            <a:r>
              <a:rPr lang="en-GB" sz="1600" b="1" dirty="0">
                <a:solidFill>
                  <a:schemeClr val="tx1"/>
                </a:solidFill>
              </a:rPr>
              <a:t>, EFTA, </a:t>
            </a:r>
            <a:r>
              <a:rPr lang="en-GB" sz="1600" b="1" dirty="0" err="1">
                <a:solidFill>
                  <a:schemeClr val="tx1"/>
                </a:solidFill>
              </a:rPr>
              <a:t>Rusijom</a:t>
            </a:r>
            <a:r>
              <a:rPr lang="en-GB" sz="1600" b="1" dirty="0">
                <a:solidFill>
                  <a:schemeClr val="tx1"/>
                </a:solidFill>
              </a:rPr>
              <a:t>, </a:t>
            </a:r>
            <a:r>
              <a:rPr lang="en-GB" sz="1600" b="1" dirty="0" err="1">
                <a:solidFill>
                  <a:schemeClr val="tx1"/>
                </a:solidFill>
              </a:rPr>
              <a:t>Bjelorusijom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i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Turskom</a:t>
            </a:r>
            <a:r>
              <a:rPr lang="en-GB" sz="1600" b="1" dirty="0">
                <a:solidFill>
                  <a:schemeClr val="tx1"/>
                </a:solidFill>
              </a:rPr>
              <a:t>, </a:t>
            </a:r>
            <a:r>
              <a:rPr lang="en-GB" sz="1600" b="1" dirty="0" err="1">
                <a:solidFill>
                  <a:schemeClr val="tx1"/>
                </a:solidFill>
              </a:rPr>
              <a:t>što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joj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omogućava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kumulaciju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porijekla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i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bescarinsku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trgovinu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sa</a:t>
            </a:r>
            <a:r>
              <a:rPr lang="en-GB" sz="1600" b="1" dirty="0" smtClean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oko</a:t>
            </a:r>
            <a:r>
              <a:rPr lang="en-GB" sz="1600" b="1" dirty="0">
                <a:solidFill>
                  <a:schemeClr val="tx1"/>
                </a:solidFill>
              </a:rPr>
              <a:t> 800 </a:t>
            </a:r>
            <a:r>
              <a:rPr lang="en-GB" sz="1600" b="1" dirty="0" err="1">
                <a:solidFill>
                  <a:schemeClr val="tx1"/>
                </a:solidFill>
              </a:rPr>
              <a:t>miliona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</a:rPr>
              <a:t>potrošača</a:t>
            </a:r>
            <a:r>
              <a:rPr lang="en-GB" sz="16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661286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1231</TotalTime>
  <Words>2410</Words>
  <Application>Microsoft Office PowerPoint</Application>
  <PresentationFormat>Widescreen</PresentationFormat>
  <Paragraphs>235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Bookman Old Style</vt:lpstr>
      <vt:lpstr>Brush Script MT</vt:lpstr>
      <vt:lpstr>Century Gothic</vt:lpstr>
      <vt:lpstr>Wingdings 3</vt:lpstr>
      <vt:lpstr>Wisp</vt:lpstr>
      <vt:lpstr>                       ŽABLJAK</vt:lpstr>
      <vt:lpstr>Opšte informacije</vt:lpstr>
      <vt:lpstr>Prirodni resursi</vt:lpstr>
      <vt:lpstr>Prirodni resursi</vt:lpstr>
      <vt:lpstr>Prirodni resursi</vt:lpstr>
      <vt:lpstr>Prirodni resursi</vt:lpstr>
      <vt:lpstr>Prirodni resursi</vt:lpstr>
      <vt:lpstr>Zašto investirati u Žabljak?</vt:lpstr>
      <vt:lpstr>Zašto investirati u Žabljak?</vt:lpstr>
      <vt:lpstr>Zašto investirati u Žabljak?</vt:lpstr>
      <vt:lpstr>Zašto investirati u Žabljak?</vt:lpstr>
      <vt:lpstr>Zašto investirati u Žabljak?</vt:lpstr>
      <vt:lpstr>Zašto investirati u Žabljak?</vt:lpstr>
      <vt:lpstr>Poslovne zone/industrijske lokacije  u Žabljaku</vt:lpstr>
      <vt:lpstr>Poslovne zone/lokacije industrijskog zemljišta u Žabljaku</vt:lpstr>
      <vt:lpstr>Poslovne zone/lokacije industrijskog zemljišta u Žabljaku</vt:lpstr>
      <vt:lpstr>Poslovne zone/lokacije industrijskog zemljišta u Žabljaku</vt:lpstr>
      <vt:lpstr>Poslovne zone/lokacije industrijskog zemljišta u Žabljaku</vt:lpstr>
      <vt:lpstr>Poslovne zone/lokacije industrijskog zemljišta u Žabljaku</vt:lpstr>
      <vt:lpstr>Poslovne zone/lokacije industrijskog zemljišta u Žabljaku</vt:lpstr>
      <vt:lpstr>GREENFIELD LOKACIJE</vt:lpstr>
      <vt:lpstr>BROWNFIELD LOKACIJE</vt:lpstr>
      <vt:lpstr>Turistički  kapaciteti</vt:lpstr>
      <vt:lpstr>Turističke zone</vt:lpstr>
      <vt:lpstr>Turističke zone</vt:lpstr>
      <vt:lpstr>Turističke zone</vt:lpstr>
      <vt:lpstr>Saobraćajna komunikacija</vt:lpstr>
      <vt:lpstr>Saobraćajna komunikacija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information</dc:title>
  <dc:creator>Windows User</dc:creator>
  <cp:lastModifiedBy>Windows User</cp:lastModifiedBy>
  <cp:revision>113</cp:revision>
  <dcterms:created xsi:type="dcterms:W3CDTF">2019-04-29T19:58:08Z</dcterms:created>
  <dcterms:modified xsi:type="dcterms:W3CDTF">2019-11-20T23:50:18Z</dcterms:modified>
</cp:coreProperties>
</file>